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3" r:id="rId2"/>
    <p:sldId id="424" r:id="rId3"/>
    <p:sldId id="432" r:id="rId4"/>
    <p:sldId id="433" r:id="rId5"/>
    <p:sldId id="426" r:id="rId6"/>
    <p:sldId id="427" r:id="rId7"/>
    <p:sldId id="428" r:id="rId8"/>
    <p:sldId id="429" r:id="rId9"/>
    <p:sldId id="434" r:id="rId10"/>
    <p:sldId id="446" r:id="rId11"/>
    <p:sldId id="447" r:id="rId12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40E9C2-C585-4D39-A071-CEEBFD6DAF73}" type="doc">
      <dgm:prSet loTypeId="urn:microsoft.com/office/officeart/2005/8/layout/process5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hu-HU"/>
        </a:p>
      </dgm:t>
    </dgm:pt>
    <dgm:pt modelId="{E6322725-D6D0-40EC-A1B2-2F3872E4A7AC}">
      <dgm:prSet phldrT="[Szöveg]"/>
      <dgm:spPr/>
      <dgm:t>
        <a:bodyPr/>
        <a:lstStyle/>
        <a:p>
          <a:r>
            <a:rPr lang="hu-HU" dirty="0" smtClean="0"/>
            <a:t>szabálytalan utasítás</a:t>
          </a:r>
          <a:endParaRPr lang="hu-HU" dirty="0"/>
        </a:p>
      </dgm:t>
    </dgm:pt>
    <dgm:pt modelId="{4CC7FE51-DDAF-46D6-BCE5-C892AE5CC406}" type="parTrans" cxnId="{2CBCA3B2-33AA-4DA1-819A-3FCEE245B1E3}">
      <dgm:prSet/>
      <dgm:spPr/>
      <dgm:t>
        <a:bodyPr/>
        <a:lstStyle/>
        <a:p>
          <a:endParaRPr lang="hu-HU"/>
        </a:p>
      </dgm:t>
    </dgm:pt>
    <dgm:pt modelId="{17E06CA5-F32C-4045-9A28-4845246E55E7}" type="sibTrans" cxnId="{2CBCA3B2-33AA-4DA1-819A-3FCEE245B1E3}">
      <dgm:prSet/>
      <dgm:spPr/>
      <dgm:t>
        <a:bodyPr/>
        <a:lstStyle/>
        <a:p>
          <a:endParaRPr lang="hu-HU"/>
        </a:p>
      </dgm:t>
    </dgm:pt>
    <dgm:pt modelId="{3CE50BA1-357C-4A8A-A456-FFF96775972E}">
      <dgm:prSet phldrT="[Szöveg]"/>
      <dgm:spPr/>
      <dgm:t>
        <a:bodyPr/>
        <a:lstStyle/>
        <a:p>
          <a:r>
            <a:rPr lang="hu-HU" dirty="0" smtClean="0"/>
            <a:t>felettes (írásbeli megerősítés)</a:t>
          </a:r>
          <a:endParaRPr lang="hu-HU" dirty="0"/>
        </a:p>
      </dgm:t>
    </dgm:pt>
    <dgm:pt modelId="{2BEF2DDC-7619-4DF8-8DC2-BCC65AE8A817}" type="parTrans" cxnId="{ABB21337-C637-483B-B697-288651506B24}">
      <dgm:prSet/>
      <dgm:spPr/>
      <dgm:t>
        <a:bodyPr/>
        <a:lstStyle/>
        <a:p>
          <a:endParaRPr lang="hu-HU"/>
        </a:p>
      </dgm:t>
    </dgm:pt>
    <dgm:pt modelId="{30D37C21-3651-4325-A729-611BDC5C05B4}" type="sibTrans" cxnId="{ABB21337-C637-483B-B697-288651506B24}">
      <dgm:prSet/>
      <dgm:spPr/>
      <dgm:t>
        <a:bodyPr/>
        <a:lstStyle/>
        <a:p>
          <a:endParaRPr lang="hu-HU" dirty="0"/>
        </a:p>
      </dgm:t>
    </dgm:pt>
    <dgm:pt modelId="{5439EF77-322F-4686-A88B-5EC4B0E6AD89}">
      <dgm:prSet phldrT="[Szöveg]"/>
      <dgm:spPr/>
      <dgm:t>
        <a:bodyPr/>
        <a:lstStyle/>
        <a:p>
          <a:r>
            <a:rPr lang="hu-HU" dirty="0" smtClean="0"/>
            <a:t>felettes hatóság (írásbeli megerősítés)</a:t>
          </a:r>
          <a:endParaRPr lang="hu-HU" dirty="0"/>
        </a:p>
      </dgm:t>
    </dgm:pt>
    <dgm:pt modelId="{5B42198C-5116-49F1-AF65-9A77CE3DA6F9}" type="parTrans" cxnId="{1B6D8C92-871F-4C9A-A76C-2B902202FF16}">
      <dgm:prSet/>
      <dgm:spPr/>
      <dgm:t>
        <a:bodyPr/>
        <a:lstStyle/>
        <a:p>
          <a:endParaRPr lang="hu-HU"/>
        </a:p>
      </dgm:t>
    </dgm:pt>
    <dgm:pt modelId="{C864E6A2-1D2B-47AE-BF6A-3D5A85F14247}" type="sibTrans" cxnId="{1B6D8C92-871F-4C9A-A76C-2B902202FF16}">
      <dgm:prSet/>
      <dgm:spPr/>
      <dgm:t>
        <a:bodyPr/>
        <a:lstStyle/>
        <a:p>
          <a:endParaRPr lang="hu-HU"/>
        </a:p>
      </dgm:t>
    </dgm:pt>
    <dgm:pt modelId="{5C3845EE-0A0E-439F-9141-D68107F3D741}">
      <dgm:prSet phldrT="[Szöveg]"/>
      <dgm:spPr/>
      <dgm:t>
        <a:bodyPr/>
        <a:lstStyle/>
        <a:p>
          <a:r>
            <a:rPr lang="hu-HU" dirty="0" smtClean="0"/>
            <a:t>Végrehajtás kötelezettsége (KIV: </a:t>
          </a:r>
          <a:r>
            <a:rPr lang="hu-HU" dirty="0" err="1" smtClean="0"/>
            <a:t>bjogi</a:t>
          </a:r>
          <a:r>
            <a:rPr lang="hu-HU" dirty="0" smtClean="0"/>
            <a:t> szabályok/biztonsági előírások)</a:t>
          </a:r>
          <a:endParaRPr lang="hu-HU" dirty="0"/>
        </a:p>
      </dgm:t>
    </dgm:pt>
    <dgm:pt modelId="{A8EFD2F7-C4C8-409D-8734-FC9AC0F155EB}" type="parTrans" cxnId="{28FEA0D8-143A-42E8-92F4-AD6025F7ECC9}">
      <dgm:prSet/>
      <dgm:spPr/>
      <dgm:t>
        <a:bodyPr/>
        <a:lstStyle/>
        <a:p>
          <a:endParaRPr lang="hu-HU"/>
        </a:p>
      </dgm:t>
    </dgm:pt>
    <dgm:pt modelId="{618CDBC4-C12F-458A-A8FD-81E24A338D06}" type="sibTrans" cxnId="{28FEA0D8-143A-42E8-92F4-AD6025F7ECC9}">
      <dgm:prSet/>
      <dgm:spPr/>
      <dgm:t>
        <a:bodyPr/>
        <a:lstStyle/>
        <a:p>
          <a:endParaRPr lang="hu-HU">
            <a:noFill/>
          </a:endParaRPr>
        </a:p>
      </dgm:t>
    </dgm:pt>
    <dgm:pt modelId="{39419CFD-38DA-4F99-929C-90DB8F292FCF}">
      <dgm:prSet phldrT="[Szöveg]"/>
      <dgm:spPr/>
      <dgm:t>
        <a:bodyPr/>
        <a:lstStyle/>
        <a:p>
          <a:r>
            <a:rPr lang="hu-HU" dirty="0" smtClean="0"/>
            <a:t>felettes (azonnali végrehajtás)</a:t>
          </a:r>
          <a:endParaRPr lang="hu-HU" dirty="0"/>
        </a:p>
      </dgm:t>
    </dgm:pt>
    <dgm:pt modelId="{BB83F2B9-3B8B-4415-B88D-B5312BA0806D}" type="sibTrans" cxnId="{A567C7AB-B9ED-4276-8F23-E9FD7B085A14}">
      <dgm:prSet/>
      <dgm:spPr/>
      <dgm:t>
        <a:bodyPr/>
        <a:lstStyle/>
        <a:p>
          <a:endParaRPr lang="hu-HU"/>
        </a:p>
      </dgm:t>
    </dgm:pt>
    <dgm:pt modelId="{F94434ED-FEB9-4213-A440-773ABD871E9B}" type="parTrans" cxnId="{A567C7AB-B9ED-4276-8F23-E9FD7B085A14}">
      <dgm:prSet/>
      <dgm:spPr/>
      <dgm:t>
        <a:bodyPr/>
        <a:lstStyle/>
        <a:p>
          <a:endParaRPr lang="hu-HU"/>
        </a:p>
      </dgm:t>
    </dgm:pt>
    <dgm:pt modelId="{2A03486F-CD3D-43FA-90BC-41A3FB19BBB5}" type="pres">
      <dgm:prSet presAssocID="{0540E9C2-C585-4D39-A071-CEEBFD6DAF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7B70910-E217-4C47-AE53-846F52BF3FB1}" type="pres">
      <dgm:prSet presAssocID="{E6322725-D6D0-40EC-A1B2-2F3872E4A7AC}" presName="node" presStyleLbl="node1" presStyleIdx="0" presStyleCnt="5" custLinFactNeighborX="190" custLinFactNeighborY="-6318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35143E8-23C8-4C10-A030-886F9FAA3033}" type="pres">
      <dgm:prSet presAssocID="{17E06CA5-F32C-4045-9A28-4845246E55E7}" presName="sibTrans" presStyleLbl="sibTrans2D1" presStyleIdx="0" presStyleCnt="4"/>
      <dgm:spPr/>
      <dgm:t>
        <a:bodyPr/>
        <a:lstStyle/>
        <a:p>
          <a:endParaRPr lang="hu-HU"/>
        </a:p>
      </dgm:t>
    </dgm:pt>
    <dgm:pt modelId="{8A9081A6-DDCB-416A-8590-C001C34A1409}" type="pres">
      <dgm:prSet presAssocID="{17E06CA5-F32C-4045-9A28-4845246E55E7}" presName="connectorText" presStyleLbl="sibTrans2D1" presStyleIdx="0" presStyleCnt="4"/>
      <dgm:spPr/>
      <dgm:t>
        <a:bodyPr/>
        <a:lstStyle/>
        <a:p>
          <a:endParaRPr lang="hu-HU"/>
        </a:p>
      </dgm:t>
    </dgm:pt>
    <dgm:pt modelId="{3A8B3347-7FFB-4A6D-B902-2E49D78AA3CB}" type="pres">
      <dgm:prSet presAssocID="{3CE50BA1-357C-4A8A-A456-FFF96775972E}" presName="node" presStyleLbl="node1" presStyleIdx="1" presStyleCnt="5" custLinFactNeighborX="-3422" custLinFactNeighborY="-95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76B2BE6-945F-404C-91DB-ACF13974E7E2}" type="pres">
      <dgm:prSet presAssocID="{30D37C21-3651-4325-A729-611BDC5C05B4}" presName="sibTrans" presStyleLbl="sibTrans2D1" presStyleIdx="1" presStyleCnt="4"/>
      <dgm:spPr/>
      <dgm:t>
        <a:bodyPr/>
        <a:lstStyle/>
        <a:p>
          <a:endParaRPr lang="hu-HU"/>
        </a:p>
      </dgm:t>
    </dgm:pt>
    <dgm:pt modelId="{FA22F085-2022-4942-B673-29E067929BE7}" type="pres">
      <dgm:prSet presAssocID="{30D37C21-3651-4325-A729-611BDC5C05B4}" presName="connectorText" presStyleLbl="sibTrans2D1" presStyleIdx="1" presStyleCnt="4"/>
      <dgm:spPr/>
      <dgm:t>
        <a:bodyPr/>
        <a:lstStyle/>
        <a:p>
          <a:endParaRPr lang="hu-HU"/>
        </a:p>
      </dgm:t>
    </dgm:pt>
    <dgm:pt modelId="{8552781E-BB30-4195-988D-A89AB814DC5F}" type="pres">
      <dgm:prSet presAssocID="{5439EF77-322F-4686-A88B-5EC4B0E6AD89}" presName="node" presStyleLbl="node1" presStyleIdx="2" presStyleCnt="5" custLinFactNeighborX="-7557" custLinFactNeighborY="-95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2646B4-44D1-4F95-A03F-E73C04C6B62E}" type="pres">
      <dgm:prSet presAssocID="{C864E6A2-1D2B-47AE-BF6A-3D5A85F14247}" presName="sibTrans" presStyleLbl="sibTrans2D1" presStyleIdx="2" presStyleCnt="4"/>
      <dgm:spPr/>
      <dgm:t>
        <a:bodyPr/>
        <a:lstStyle/>
        <a:p>
          <a:endParaRPr lang="hu-HU"/>
        </a:p>
      </dgm:t>
    </dgm:pt>
    <dgm:pt modelId="{10607421-FEBE-4412-A5A9-14773912CAC6}" type="pres">
      <dgm:prSet presAssocID="{C864E6A2-1D2B-47AE-BF6A-3D5A85F14247}" presName="connectorText" presStyleLbl="sibTrans2D1" presStyleIdx="2" presStyleCnt="4"/>
      <dgm:spPr/>
      <dgm:t>
        <a:bodyPr/>
        <a:lstStyle/>
        <a:p>
          <a:endParaRPr lang="hu-HU"/>
        </a:p>
      </dgm:t>
    </dgm:pt>
    <dgm:pt modelId="{09483DF3-8B15-4129-B8D8-863CFE0BB9F1}" type="pres">
      <dgm:prSet presAssocID="{5C3845EE-0A0E-439F-9141-D68107F3D741}" presName="node" presStyleLbl="node1" presStyleIdx="3" presStyleCnt="5" custScaleX="132852" custScaleY="187318" custLinFactNeighborX="10972" custLinFactNeighborY="-106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72AC459-1671-4E86-B907-605695A3AF53}" type="pres">
      <dgm:prSet presAssocID="{618CDBC4-C12F-458A-A8FD-81E24A338D06}" presName="sibTrans" presStyleLbl="sibTrans2D1" presStyleIdx="3" presStyleCnt="4" custAng="21160785" custFlipHor="1" custScaleX="197219" custLinFactNeighborX="14543" custLinFactNeighborY="-23534"/>
      <dgm:spPr/>
      <dgm:t>
        <a:bodyPr/>
        <a:lstStyle/>
        <a:p>
          <a:endParaRPr lang="hu-HU"/>
        </a:p>
      </dgm:t>
    </dgm:pt>
    <dgm:pt modelId="{CE35C987-6795-4621-8450-B77ECB64F7FE}" type="pres">
      <dgm:prSet presAssocID="{618CDBC4-C12F-458A-A8FD-81E24A338D06}" presName="connectorText" presStyleLbl="sibTrans2D1" presStyleIdx="3" presStyleCnt="4"/>
      <dgm:spPr/>
      <dgm:t>
        <a:bodyPr/>
        <a:lstStyle/>
        <a:p>
          <a:endParaRPr lang="hu-HU"/>
        </a:p>
      </dgm:t>
    </dgm:pt>
    <dgm:pt modelId="{FA642D30-F0FF-4F3E-B358-396B2E4268AB}" type="pres">
      <dgm:prSet presAssocID="{39419CFD-38DA-4F99-929C-90DB8F292FCF}" presName="node" presStyleLbl="node1" presStyleIdx="4" presStyleCnt="5" custLinFactNeighborX="27705" custLinFactNeighborY="-3147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D508183-CF9C-457F-96BF-695F0C85463B}" type="presOf" srcId="{17E06CA5-F32C-4045-9A28-4845246E55E7}" destId="{8A9081A6-DDCB-416A-8590-C001C34A1409}" srcOrd="1" destOrd="0" presId="urn:microsoft.com/office/officeart/2005/8/layout/process5"/>
    <dgm:cxn modelId="{FDC05A57-826C-4379-8994-F1C1D9EF843E}" type="presOf" srcId="{39419CFD-38DA-4F99-929C-90DB8F292FCF}" destId="{FA642D30-F0FF-4F3E-B358-396B2E4268AB}" srcOrd="0" destOrd="0" presId="urn:microsoft.com/office/officeart/2005/8/layout/process5"/>
    <dgm:cxn modelId="{1B6D8C92-871F-4C9A-A76C-2B902202FF16}" srcId="{0540E9C2-C585-4D39-A071-CEEBFD6DAF73}" destId="{5439EF77-322F-4686-A88B-5EC4B0E6AD89}" srcOrd="2" destOrd="0" parTransId="{5B42198C-5116-49F1-AF65-9A77CE3DA6F9}" sibTransId="{C864E6A2-1D2B-47AE-BF6A-3D5A85F14247}"/>
    <dgm:cxn modelId="{265A0072-5E75-442C-B547-5873BD0482BC}" type="presOf" srcId="{5C3845EE-0A0E-439F-9141-D68107F3D741}" destId="{09483DF3-8B15-4129-B8D8-863CFE0BB9F1}" srcOrd="0" destOrd="0" presId="urn:microsoft.com/office/officeart/2005/8/layout/process5"/>
    <dgm:cxn modelId="{A567C7AB-B9ED-4276-8F23-E9FD7B085A14}" srcId="{0540E9C2-C585-4D39-A071-CEEBFD6DAF73}" destId="{39419CFD-38DA-4F99-929C-90DB8F292FCF}" srcOrd="4" destOrd="0" parTransId="{F94434ED-FEB9-4213-A440-773ABD871E9B}" sibTransId="{BB83F2B9-3B8B-4415-B88D-B5312BA0806D}"/>
    <dgm:cxn modelId="{FE963046-A869-47B7-AB48-3C85ED0D3489}" type="presOf" srcId="{30D37C21-3651-4325-A729-611BDC5C05B4}" destId="{D76B2BE6-945F-404C-91DB-ACF13974E7E2}" srcOrd="0" destOrd="0" presId="urn:microsoft.com/office/officeart/2005/8/layout/process5"/>
    <dgm:cxn modelId="{FBAA76F8-DF11-492F-9608-614EEB92F579}" type="presOf" srcId="{C864E6A2-1D2B-47AE-BF6A-3D5A85F14247}" destId="{2C2646B4-44D1-4F95-A03F-E73C04C6B62E}" srcOrd="0" destOrd="0" presId="urn:microsoft.com/office/officeart/2005/8/layout/process5"/>
    <dgm:cxn modelId="{28FEA0D8-143A-42E8-92F4-AD6025F7ECC9}" srcId="{0540E9C2-C585-4D39-A071-CEEBFD6DAF73}" destId="{5C3845EE-0A0E-439F-9141-D68107F3D741}" srcOrd="3" destOrd="0" parTransId="{A8EFD2F7-C4C8-409D-8734-FC9AC0F155EB}" sibTransId="{618CDBC4-C12F-458A-A8FD-81E24A338D06}"/>
    <dgm:cxn modelId="{900D11DD-AEAC-48F9-A4B0-0E8D63364B93}" type="presOf" srcId="{3CE50BA1-357C-4A8A-A456-FFF96775972E}" destId="{3A8B3347-7FFB-4A6D-B902-2E49D78AA3CB}" srcOrd="0" destOrd="0" presId="urn:microsoft.com/office/officeart/2005/8/layout/process5"/>
    <dgm:cxn modelId="{9E2C67DD-D352-4852-8423-93D9E13985D0}" type="presOf" srcId="{30D37C21-3651-4325-A729-611BDC5C05B4}" destId="{FA22F085-2022-4942-B673-29E067929BE7}" srcOrd="1" destOrd="0" presId="urn:microsoft.com/office/officeart/2005/8/layout/process5"/>
    <dgm:cxn modelId="{E446A2B1-2F16-48E2-BD80-0F6A17900C7F}" type="presOf" srcId="{E6322725-D6D0-40EC-A1B2-2F3872E4A7AC}" destId="{57B70910-E217-4C47-AE53-846F52BF3FB1}" srcOrd="0" destOrd="0" presId="urn:microsoft.com/office/officeart/2005/8/layout/process5"/>
    <dgm:cxn modelId="{7D355DCA-E2A4-41A7-B9DB-C71FB3A9D8B7}" type="presOf" srcId="{17E06CA5-F32C-4045-9A28-4845246E55E7}" destId="{335143E8-23C8-4C10-A030-886F9FAA3033}" srcOrd="0" destOrd="0" presId="urn:microsoft.com/office/officeart/2005/8/layout/process5"/>
    <dgm:cxn modelId="{C63DD91C-438F-4A9E-9FCF-1C2B901F85E9}" type="presOf" srcId="{618CDBC4-C12F-458A-A8FD-81E24A338D06}" destId="{CE35C987-6795-4621-8450-B77ECB64F7FE}" srcOrd="1" destOrd="0" presId="urn:microsoft.com/office/officeart/2005/8/layout/process5"/>
    <dgm:cxn modelId="{D304A042-30CD-422A-9543-2AB606D42426}" type="presOf" srcId="{0540E9C2-C585-4D39-A071-CEEBFD6DAF73}" destId="{2A03486F-CD3D-43FA-90BC-41A3FB19BBB5}" srcOrd="0" destOrd="0" presId="urn:microsoft.com/office/officeart/2005/8/layout/process5"/>
    <dgm:cxn modelId="{54CDD9F7-6D3C-4EAE-AB25-B232660F2F38}" type="presOf" srcId="{618CDBC4-C12F-458A-A8FD-81E24A338D06}" destId="{C72AC459-1671-4E86-B907-605695A3AF53}" srcOrd="0" destOrd="0" presId="urn:microsoft.com/office/officeart/2005/8/layout/process5"/>
    <dgm:cxn modelId="{2CBCA3B2-33AA-4DA1-819A-3FCEE245B1E3}" srcId="{0540E9C2-C585-4D39-A071-CEEBFD6DAF73}" destId="{E6322725-D6D0-40EC-A1B2-2F3872E4A7AC}" srcOrd="0" destOrd="0" parTransId="{4CC7FE51-DDAF-46D6-BCE5-C892AE5CC406}" sibTransId="{17E06CA5-F32C-4045-9A28-4845246E55E7}"/>
    <dgm:cxn modelId="{ABB21337-C637-483B-B697-288651506B24}" srcId="{0540E9C2-C585-4D39-A071-CEEBFD6DAF73}" destId="{3CE50BA1-357C-4A8A-A456-FFF96775972E}" srcOrd="1" destOrd="0" parTransId="{2BEF2DDC-7619-4DF8-8DC2-BCC65AE8A817}" sibTransId="{30D37C21-3651-4325-A729-611BDC5C05B4}"/>
    <dgm:cxn modelId="{3069331A-3565-414F-A989-674A9B4A9A1B}" type="presOf" srcId="{C864E6A2-1D2B-47AE-BF6A-3D5A85F14247}" destId="{10607421-FEBE-4412-A5A9-14773912CAC6}" srcOrd="1" destOrd="0" presId="urn:microsoft.com/office/officeart/2005/8/layout/process5"/>
    <dgm:cxn modelId="{BBBBC5ED-B051-4C5B-96FC-4F963914C737}" type="presOf" srcId="{5439EF77-322F-4686-A88B-5EC4B0E6AD89}" destId="{8552781E-BB30-4195-988D-A89AB814DC5F}" srcOrd="0" destOrd="0" presId="urn:microsoft.com/office/officeart/2005/8/layout/process5"/>
    <dgm:cxn modelId="{D5846857-E3DB-4AA3-B6CA-879968F86915}" type="presParOf" srcId="{2A03486F-CD3D-43FA-90BC-41A3FB19BBB5}" destId="{57B70910-E217-4C47-AE53-846F52BF3FB1}" srcOrd="0" destOrd="0" presId="urn:microsoft.com/office/officeart/2005/8/layout/process5"/>
    <dgm:cxn modelId="{0E74DED9-0E11-4B87-BA90-5E3438C882EF}" type="presParOf" srcId="{2A03486F-CD3D-43FA-90BC-41A3FB19BBB5}" destId="{335143E8-23C8-4C10-A030-886F9FAA3033}" srcOrd="1" destOrd="0" presId="urn:microsoft.com/office/officeart/2005/8/layout/process5"/>
    <dgm:cxn modelId="{A2E06700-27E9-4431-B3DE-79652F378046}" type="presParOf" srcId="{335143E8-23C8-4C10-A030-886F9FAA3033}" destId="{8A9081A6-DDCB-416A-8590-C001C34A1409}" srcOrd="0" destOrd="0" presId="urn:microsoft.com/office/officeart/2005/8/layout/process5"/>
    <dgm:cxn modelId="{08AFB9A4-C2F2-4433-89DF-A8E7561ED8AD}" type="presParOf" srcId="{2A03486F-CD3D-43FA-90BC-41A3FB19BBB5}" destId="{3A8B3347-7FFB-4A6D-B902-2E49D78AA3CB}" srcOrd="2" destOrd="0" presId="urn:microsoft.com/office/officeart/2005/8/layout/process5"/>
    <dgm:cxn modelId="{BE266BDE-D6C0-4831-9923-E5A0E9172EAB}" type="presParOf" srcId="{2A03486F-CD3D-43FA-90BC-41A3FB19BBB5}" destId="{D76B2BE6-945F-404C-91DB-ACF13974E7E2}" srcOrd="3" destOrd="0" presId="urn:microsoft.com/office/officeart/2005/8/layout/process5"/>
    <dgm:cxn modelId="{647D905E-22B6-44B2-BFD7-5F09D65DC519}" type="presParOf" srcId="{D76B2BE6-945F-404C-91DB-ACF13974E7E2}" destId="{FA22F085-2022-4942-B673-29E067929BE7}" srcOrd="0" destOrd="0" presId="urn:microsoft.com/office/officeart/2005/8/layout/process5"/>
    <dgm:cxn modelId="{A123E10C-5156-494F-AAFB-36A81CC3BC97}" type="presParOf" srcId="{2A03486F-CD3D-43FA-90BC-41A3FB19BBB5}" destId="{8552781E-BB30-4195-988D-A89AB814DC5F}" srcOrd="4" destOrd="0" presId="urn:microsoft.com/office/officeart/2005/8/layout/process5"/>
    <dgm:cxn modelId="{226F8D26-C04D-4449-8CC5-0C3DC55E7EEE}" type="presParOf" srcId="{2A03486F-CD3D-43FA-90BC-41A3FB19BBB5}" destId="{2C2646B4-44D1-4F95-A03F-E73C04C6B62E}" srcOrd="5" destOrd="0" presId="urn:microsoft.com/office/officeart/2005/8/layout/process5"/>
    <dgm:cxn modelId="{2CC5391D-ED82-421B-87C7-37607D8D1EB7}" type="presParOf" srcId="{2C2646B4-44D1-4F95-A03F-E73C04C6B62E}" destId="{10607421-FEBE-4412-A5A9-14773912CAC6}" srcOrd="0" destOrd="0" presId="urn:microsoft.com/office/officeart/2005/8/layout/process5"/>
    <dgm:cxn modelId="{C6ABA85D-A675-46D8-98D0-3BFA3746D6D6}" type="presParOf" srcId="{2A03486F-CD3D-43FA-90BC-41A3FB19BBB5}" destId="{09483DF3-8B15-4129-B8D8-863CFE0BB9F1}" srcOrd="6" destOrd="0" presId="urn:microsoft.com/office/officeart/2005/8/layout/process5"/>
    <dgm:cxn modelId="{70547500-2FA8-474A-B3D1-9B3FDE9B88D7}" type="presParOf" srcId="{2A03486F-CD3D-43FA-90BC-41A3FB19BBB5}" destId="{C72AC459-1671-4E86-B907-605695A3AF53}" srcOrd="7" destOrd="0" presId="urn:microsoft.com/office/officeart/2005/8/layout/process5"/>
    <dgm:cxn modelId="{355B8AAA-876D-4AFD-ADA0-B409CF499836}" type="presParOf" srcId="{C72AC459-1671-4E86-B907-605695A3AF53}" destId="{CE35C987-6795-4621-8450-B77ECB64F7FE}" srcOrd="0" destOrd="0" presId="urn:microsoft.com/office/officeart/2005/8/layout/process5"/>
    <dgm:cxn modelId="{DB90CBBF-CEB8-4FCF-B2F1-6E522F292F11}" type="presParOf" srcId="{2A03486F-CD3D-43FA-90BC-41A3FB19BBB5}" destId="{FA642D30-F0FF-4F3E-B358-396B2E4268AB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9F6BBD-39F5-46B3-B3F2-F6D68648EAB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hu-HU"/>
        </a:p>
      </dgm:t>
    </dgm:pt>
    <dgm:pt modelId="{E51E9CA7-B45C-4D72-B220-B5DA42067BDE}">
      <dgm:prSet phldrT="[Szöveg]"/>
      <dgm:spPr/>
      <dgm:t>
        <a:bodyPr/>
        <a:lstStyle/>
        <a:p>
          <a:r>
            <a:rPr lang="hu-HU" dirty="0" smtClean="0"/>
            <a:t>törvényellenes </a:t>
          </a:r>
          <a:r>
            <a:rPr lang="hu-HU" dirty="0" err="1" smtClean="0"/>
            <a:t>tev</a:t>
          </a:r>
          <a:r>
            <a:rPr lang="hu-HU" dirty="0" smtClean="0"/>
            <a:t>. + súlyos kötelezettségszegés</a:t>
          </a:r>
          <a:endParaRPr lang="hu-HU" dirty="0"/>
        </a:p>
      </dgm:t>
    </dgm:pt>
    <dgm:pt modelId="{4ADBD1FF-91A9-4640-BF4A-868D680F2C67}" type="parTrans" cxnId="{C05F7D34-2188-4E8E-9847-931B86A76497}">
      <dgm:prSet/>
      <dgm:spPr/>
      <dgm:t>
        <a:bodyPr/>
        <a:lstStyle/>
        <a:p>
          <a:endParaRPr lang="hu-HU"/>
        </a:p>
      </dgm:t>
    </dgm:pt>
    <dgm:pt modelId="{8E5C6037-0370-4F7E-80AB-9EBA60010D2A}" type="sibTrans" cxnId="{C05F7D34-2188-4E8E-9847-931B86A76497}">
      <dgm:prSet/>
      <dgm:spPr/>
      <dgm:t>
        <a:bodyPr/>
        <a:lstStyle/>
        <a:p>
          <a:endParaRPr lang="hu-HU"/>
        </a:p>
      </dgm:t>
    </dgm:pt>
    <dgm:pt modelId="{3D76F391-CBF6-4DBF-B128-87ED086EC5EB}">
      <dgm:prSet phldrT="[Szöveg]"/>
      <dgm:spPr/>
      <dgm:t>
        <a:bodyPr/>
        <a:lstStyle/>
        <a:p>
          <a:r>
            <a:rPr lang="hu-HU" dirty="0" smtClean="0"/>
            <a:t>felettes/főigazgató/főtitkár</a:t>
          </a:r>
          <a:endParaRPr lang="hu-HU" dirty="0"/>
        </a:p>
      </dgm:t>
    </dgm:pt>
    <dgm:pt modelId="{2930BC91-4819-49A7-9E93-685766BD5E37}" type="parTrans" cxnId="{0CEADC4E-FEEA-4837-8FA9-685A03AFDA00}">
      <dgm:prSet/>
      <dgm:spPr/>
      <dgm:t>
        <a:bodyPr/>
        <a:lstStyle/>
        <a:p>
          <a:endParaRPr lang="hu-HU"/>
        </a:p>
      </dgm:t>
    </dgm:pt>
    <dgm:pt modelId="{F2B32911-A2FA-441C-AFAB-BDFFF50F395D}" type="sibTrans" cxnId="{0CEADC4E-FEEA-4837-8FA9-685A03AFDA00}">
      <dgm:prSet/>
      <dgm:spPr/>
      <dgm:t>
        <a:bodyPr/>
        <a:lstStyle/>
        <a:p>
          <a:endParaRPr lang="hu-HU"/>
        </a:p>
      </dgm:t>
    </dgm:pt>
    <dgm:pt modelId="{5D163C74-186E-433E-960E-DF5EB1E736FD}">
      <dgm:prSet phldrT="[Szöveg]"/>
      <dgm:spPr/>
      <dgm:t>
        <a:bodyPr/>
        <a:lstStyle/>
        <a:p>
          <a:r>
            <a:rPr lang="hu-HU" dirty="0" smtClean="0"/>
            <a:t>OLAF</a:t>
          </a:r>
          <a:endParaRPr lang="hu-HU" dirty="0"/>
        </a:p>
      </dgm:t>
    </dgm:pt>
    <dgm:pt modelId="{D0124041-726B-463D-84A9-F34789A2651A}" type="parTrans" cxnId="{2518B317-F971-4363-997B-2D00F427A436}">
      <dgm:prSet/>
      <dgm:spPr/>
      <dgm:t>
        <a:bodyPr/>
        <a:lstStyle/>
        <a:p>
          <a:endParaRPr lang="hu-HU"/>
        </a:p>
      </dgm:t>
    </dgm:pt>
    <dgm:pt modelId="{B689CBF8-223F-4F6F-A5A0-964F31C766B4}" type="sibTrans" cxnId="{2518B317-F971-4363-997B-2D00F427A436}">
      <dgm:prSet/>
      <dgm:spPr/>
      <dgm:t>
        <a:bodyPr/>
        <a:lstStyle/>
        <a:p>
          <a:endParaRPr lang="hu-HU"/>
        </a:p>
      </dgm:t>
    </dgm:pt>
    <dgm:pt modelId="{87E14E85-DD9E-416B-9069-591BDBA4AC85}" type="pres">
      <dgm:prSet presAssocID="{5A9F6BBD-39F5-46B3-B3F2-F6D68648EAB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E292323D-14DC-45D4-B5AA-CB694CFE2136}" type="pres">
      <dgm:prSet presAssocID="{E51E9CA7-B45C-4D72-B220-B5DA42067BDE}" presName="composite" presStyleCnt="0"/>
      <dgm:spPr/>
    </dgm:pt>
    <dgm:pt modelId="{403EE7C9-FC9B-451E-8CB7-43533B3C9ECD}" type="pres">
      <dgm:prSet presAssocID="{E51E9CA7-B45C-4D72-B220-B5DA42067BDE}" presName="bentUpArrow1" presStyleLbl="alignImgPlace1" presStyleIdx="0" presStyleCnt="2" custLinFactNeighborX="-89208" custLinFactNeighborY="-486"/>
      <dgm:spPr/>
    </dgm:pt>
    <dgm:pt modelId="{CCC59A6E-1902-450C-B987-5312E310B6C1}" type="pres">
      <dgm:prSet presAssocID="{E51E9CA7-B45C-4D72-B220-B5DA42067BDE}" presName="ParentText" presStyleLbl="node1" presStyleIdx="0" presStyleCnt="3" custScaleX="350286" custLinFactNeighborX="-97514" custLinFactNeighborY="-17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954B138-267A-4A12-8B55-6E0F0933E88A}" type="pres">
      <dgm:prSet presAssocID="{E51E9CA7-B45C-4D72-B220-B5DA42067BDE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F6186CD-D690-42B3-A5DC-2C303E3FD317}" type="pres">
      <dgm:prSet presAssocID="{8E5C6037-0370-4F7E-80AB-9EBA60010D2A}" presName="sibTrans" presStyleCnt="0"/>
      <dgm:spPr/>
    </dgm:pt>
    <dgm:pt modelId="{FC8352A3-9668-4A20-BC2F-1188D443C344}" type="pres">
      <dgm:prSet presAssocID="{3D76F391-CBF6-4DBF-B128-87ED086EC5EB}" presName="composite" presStyleCnt="0"/>
      <dgm:spPr/>
    </dgm:pt>
    <dgm:pt modelId="{420C1999-218B-4E01-8B38-D0525DAB3779}" type="pres">
      <dgm:prSet presAssocID="{3D76F391-CBF6-4DBF-B128-87ED086EC5EB}" presName="bentUpArrow1" presStyleLbl="alignImgPlace1" presStyleIdx="1" presStyleCnt="2" custScaleY="182285" custLinFactX="-177182" custLinFactNeighborX="-200000" custLinFactNeighborY="-4364"/>
      <dgm:spPr/>
    </dgm:pt>
    <dgm:pt modelId="{E929E6B1-DFC1-4BEC-8D39-9F37A24AA4D8}" type="pres">
      <dgm:prSet presAssocID="{3D76F391-CBF6-4DBF-B128-87ED086EC5EB}" presName="ParentText" presStyleLbl="node1" presStyleIdx="1" presStyleCnt="3" custScaleX="4035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501CBE9-57B5-4C0F-A6C0-FBE5ED67C78F}" type="pres">
      <dgm:prSet presAssocID="{3D76F391-CBF6-4DBF-B128-87ED086EC5EB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171C361-BA4D-4617-BE52-753BA3C162CF}" type="pres">
      <dgm:prSet presAssocID="{F2B32911-A2FA-441C-AFAB-BDFFF50F395D}" presName="sibTrans" presStyleCnt="0"/>
      <dgm:spPr/>
    </dgm:pt>
    <dgm:pt modelId="{417D488D-CCF9-42F6-B03E-CC774F9DC4C4}" type="pres">
      <dgm:prSet presAssocID="{5D163C74-186E-433E-960E-DF5EB1E736FD}" presName="composite" presStyleCnt="0"/>
      <dgm:spPr/>
    </dgm:pt>
    <dgm:pt modelId="{8903E025-8AFB-4BDD-AC90-201DE9F5ACE6}" type="pres">
      <dgm:prSet presAssocID="{5D163C74-186E-433E-960E-DF5EB1E736FD}" presName="ParentText" presStyleLbl="node1" presStyleIdx="2" presStyleCnt="3" custScaleX="406841" custLinFactX="-72047" custLinFactNeighborX="-100000" custLinFactNeighborY="-53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8968DBC-E517-49E7-9B98-FE9E138571A7}" type="presOf" srcId="{E51E9CA7-B45C-4D72-B220-B5DA42067BDE}" destId="{CCC59A6E-1902-450C-B987-5312E310B6C1}" srcOrd="0" destOrd="0" presId="urn:microsoft.com/office/officeart/2005/8/layout/StepDownProcess"/>
    <dgm:cxn modelId="{C05F7D34-2188-4E8E-9847-931B86A76497}" srcId="{5A9F6BBD-39F5-46B3-B3F2-F6D68648EAB8}" destId="{E51E9CA7-B45C-4D72-B220-B5DA42067BDE}" srcOrd="0" destOrd="0" parTransId="{4ADBD1FF-91A9-4640-BF4A-868D680F2C67}" sibTransId="{8E5C6037-0370-4F7E-80AB-9EBA60010D2A}"/>
    <dgm:cxn modelId="{2518B317-F971-4363-997B-2D00F427A436}" srcId="{5A9F6BBD-39F5-46B3-B3F2-F6D68648EAB8}" destId="{5D163C74-186E-433E-960E-DF5EB1E736FD}" srcOrd="2" destOrd="0" parTransId="{D0124041-726B-463D-84A9-F34789A2651A}" sibTransId="{B689CBF8-223F-4F6F-A5A0-964F31C766B4}"/>
    <dgm:cxn modelId="{D2B6ABF3-5361-4C48-8325-D4BFFC9207B3}" type="presOf" srcId="{5A9F6BBD-39F5-46B3-B3F2-F6D68648EAB8}" destId="{87E14E85-DD9E-416B-9069-591BDBA4AC85}" srcOrd="0" destOrd="0" presId="urn:microsoft.com/office/officeart/2005/8/layout/StepDownProcess"/>
    <dgm:cxn modelId="{B8EDF31B-E088-4FBC-8EBA-BB21F70B5454}" type="presOf" srcId="{3D76F391-CBF6-4DBF-B128-87ED086EC5EB}" destId="{E929E6B1-DFC1-4BEC-8D39-9F37A24AA4D8}" srcOrd="0" destOrd="0" presId="urn:microsoft.com/office/officeart/2005/8/layout/StepDownProcess"/>
    <dgm:cxn modelId="{13506965-9C56-42F8-BD8E-6650709A7F65}" type="presOf" srcId="{5D163C74-186E-433E-960E-DF5EB1E736FD}" destId="{8903E025-8AFB-4BDD-AC90-201DE9F5ACE6}" srcOrd="0" destOrd="0" presId="urn:microsoft.com/office/officeart/2005/8/layout/StepDownProcess"/>
    <dgm:cxn modelId="{0CEADC4E-FEEA-4837-8FA9-685A03AFDA00}" srcId="{5A9F6BBD-39F5-46B3-B3F2-F6D68648EAB8}" destId="{3D76F391-CBF6-4DBF-B128-87ED086EC5EB}" srcOrd="1" destOrd="0" parTransId="{2930BC91-4819-49A7-9E93-685766BD5E37}" sibTransId="{F2B32911-A2FA-441C-AFAB-BDFFF50F395D}"/>
    <dgm:cxn modelId="{D1D2FDD7-F909-4D7A-B803-53F4D09300D4}" type="presParOf" srcId="{87E14E85-DD9E-416B-9069-591BDBA4AC85}" destId="{E292323D-14DC-45D4-B5AA-CB694CFE2136}" srcOrd="0" destOrd="0" presId="urn:microsoft.com/office/officeart/2005/8/layout/StepDownProcess"/>
    <dgm:cxn modelId="{C4FC1EFA-E245-47F7-A719-7146001236A2}" type="presParOf" srcId="{E292323D-14DC-45D4-B5AA-CB694CFE2136}" destId="{403EE7C9-FC9B-451E-8CB7-43533B3C9ECD}" srcOrd="0" destOrd="0" presId="urn:microsoft.com/office/officeart/2005/8/layout/StepDownProcess"/>
    <dgm:cxn modelId="{88C14C2E-7A86-42E0-A68C-BBD24F8A9E70}" type="presParOf" srcId="{E292323D-14DC-45D4-B5AA-CB694CFE2136}" destId="{CCC59A6E-1902-450C-B987-5312E310B6C1}" srcOrd="1" destOrd="0" presId="urn:microsoft.com/office/officeart/2005/8/layout/StepDownProcess"/>
    <dgm:cxn modelId="{CFDA3841-955D-4C4E-B8FC-DF877F1F2FA6}" type="presParOf" srcId="{E292323D-14DC-45D4-B5AA-CB694CFE2136}" destId="{C954B138-267A-4A12-8B55-6E0F0933E88A}" srcOrd="2" destOrd="0" presId="urn:microsoft.com/office/officeart/2005/8/layout/StepDownProcess"/>
    <dgm:cxn modelId="{7CB24F0E-23B9-43E6-B3F2-945C9375E78C}" type="presParOf" srcId="{87E14E85-DD9E-416B-9069-591BDBA4AC85}" destId="{AF6186CD-D690-42B3-A5DC-2C303E3FD317}" srcOrd="1" destOrd="0" presId="urn:microsoft.com/office/officeart/2005/8/layout/StepDownProcess"/>
    <dgm:cxn modelId="{7A51EE07-8EAC-4D44-9A7F-5C425662E6C3}" type="presParOf" srcId="{87E14E85-DD9E-416B-9069-591BDBA4AC85}" destId="{FC8352A3-9668-4A20-BC2F-1188D443C344}" srcOrd="2" destOrd="0" presId="urn:microsoft.com/office/officeart/2005/8/layout/StepDownProcess"/>
    <dgm:cxn modelId="{B2A4CBDA-870C-4760-B730-CCE472602167}" type="presParOf" srcId="{FC8352A3-9668-4A20-BC2F-1188D443C344}" destId="{420C1999-218B-4E01-8B38-D0525DAB3779}" srcOrd="0" destOrd="0" presId="urn:microsoft.com/office/officeart/2005/8/layout/StepDownProcess"/>
    <dgm:cxn modelId="{E9D44B02-9755-4C74-9D24-F0F61E76BDE1}" type="presParOf" srcId="{FC8352A3-9668-4A20-BC2F-1188D443C344}" destId="{E929E6B1-DFC1-4BEC-8D39-9F37A24AA4D8}" srcOrd="1" destOrd="0" presId="urn:microsoft.com/office/officeart/2005/8/layout/StepDownProcess"/>
    <dgm:cxn modelId="{EC69520B-2BD9-4F41-AC74-D5214F413F7A}" type="presParOf" srcId="{FC8352A3-9668-4A20-BC2F-1188D443C344}" destId="{4501CBE9-57B5-4C0F-A6C0-FBE5ED67C78F}" srcOrd="2" destOrd="0" presId="urn:microsoft.com/office/officeart/2005/8/layout/StepDownProcess"/>
    <dgm:cxn modelId="{EB15E68F-8163-4D4C-98EE-3585514D5E45}" type="presParOf" srcId="{87E14E85-DD9E-416B-9069-591BDBA4AC85}" destId="{0171C361-BA4D-4617-BE52-753BA3C162CF}" srcOrd="3" destOrd="0" presId="urn:microsoft.com/office/officeart/2005/8/layout/StepDownProcess"/>
    <dgm:cxn modelId="{83CA05F5-360C-4ABC-8917-DC763811D802}" type="presParOf" srcId="{87E14E85-DD9E-416B-9069-591BDBA4AC85}" destId="{417D488D-CCF9-42F6-B03E-CC774F9DC4C4}" srcOrd="4" destOrd="0" presId="urn:microsoft.com/office/officeart/2005/8/layout/StepDownProcess"/>
    <dgm:cxn modelId="{B8F77D20-B2DF-4BF1-8C51-707030F050A6}" type="presParOf" srcId="{417D488D-CCF9-42F6-B03E-CC774F9DC4C4}" destId="{8903E025-8AFB-4BDD-AC90-201DE9F5ACE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B70910-E217-4C47-AE53-846F52BF3FB1}">
      <dsp:nvSpPr>
        <dsp:cNvPr id="0" name=""/>
        <dsp:cNvSpPr/>
      </dsp:nvSpPr>
      <dsp:spPr>
        <a:xfrm>
          <a:off x="748648" y="0"/>
          <a:ext cx="1810898" cy="1086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szabálytalan utasítás</a:t>
          </a:r>
          <a:endParaRPr lang="hu-HU" sz="1700" kern="1200" dirty="0"/>
        </a:p>
      </dsp:txBody>
      <dsp:txXfrm>
        <a:off x="748648" y="0"/>
        <a:ext cx="1810898" cy="1086539"/>
      </dsp:txXfrm>
    </dsp:sp>
    <dsp:sp modelId="{335143E8-23C8-4C10-A030-886F9FAA3033}">
      <dsp:nvSpPr>
        <dsp:cNvPr id="0" name=""/>
        <dsp:cNvSpPr/>
      </dsp:nvSpPr>
      <dsp:spPr>
        <a:xfrm>
          <a:off x="2704515" y="318718"/>
          <a:ext cx="349243" cy="449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/>
        </a:p>
      </dsp:txBody>
      <dsp:txXfrm>
        <a:off x="2704515" y="318718"/>
        <a:ext cx="349243" cy="449102"/>
      </dsp:txXfrm>
    </dsp:sp>
    <dsp:sp modelId="{3A8B3347-7FFB-4A6D-B902-2E49D78AA3CB}">
      <dsp:nvSpPr>
        <dsp:cNvPr id="0" name=""/>
        <dsp:cNvSpPr/>
      </dsp:nvSpPr>
      <dsp:spPr>
        <a:xfrm>
          <a:off x="3218496" y="0"/>
          <a:ext cx="1810898" cy="1086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felettes (írásbeli megerősítés)</a:t>
          </a:r>
          <a:endParaRPr lang="hu-HU" sz="1700" kern="1200" dirty="0"/>
        </a:p>
      </dsp:txBody>
      <dsp:txXfrm>
        <a:off x="3218496" y="0"/>
        <a:ext cx="1810898" cy="1086539"/>
      </dsp:txXfrm>
    </dsp:sp>
    <dsp:sp modelId="{D76B2BE6-945F-404C-91DB-ACF13974E7E2}">
      <dsp:nvSpPr>
        <dsp:cNvPr id="0" name=""/>
        <dsp:cNvSpPr/>
      </dsp:nvSpPr>
      <dsp:spPr>
        <a:xfrm>
          <a:off x="5172280" y="318718"/>
          <a:ext cx="344223" cy="449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</dsp:txBody>
      <dsp:txXfrm>
        <a:off x="5172280" y="318718"/>
        <a:ext cx="344223" cy="449102"/>
      </dsp:txXfrm>
    </dsp:sp>
    <dsp:sp modelId="{8552781E-BB30-4195-988D-A89AB814DC5F}">
      <dsp:nvSpPr>
        <dsp:cNvPr id="0" name=""/>
        <dsp:cNvSpPr/>
      </dsp:nvSpPr>
      <dsp:spPr>
        <a:xfrm>
          <a:off x="5678874" y="0"/>
          <a:ext cx="1810898" cy="1086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felettes hatóság (írásbeli megerősítés)</a:t>
          </a:r>
          <a:endParaRPr lang="hu-HU" sz="1700" kern="1200" dirty="0"/>
        </a:p>
      </dsp:txBody>
      <dsp:txXfrm>
        <a:off x="5678874" y="0"/>
        <a:ext cx="1810898" cy="1086539"/>
      </dsp:txXfrm>
    </dsp:sp>
    <dsp:sp modelId="{2C2646B4-44D1-4F95-A03F-E73C04C6B62E}">
      <dsp:nvSpPr>
        <dsp:cNvPr id="0" name=""/>
        <dsp:cNvSpPr/>
      </dsp:nvSpPr>
      <dsp:spPr>
        <a:xfrm rot="5342447">
          <a:off x="6410067" y="1208114"/>
          <a:ext cx="378294" cy="449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/>
        </a:p>
      </dsp:txBody>
      <dsp:txXfrm rot="5342447">
        <a:off x="6410067" y="1208114"/>
        <a:ext cx="378294" cy="449102"/>
      </dsp:txXfrm>
    </dsp:sp>
    <dsp:sp modelId="{09483DF3-8B15-4129-B8D8-863CFE0BB9F1}">
      <dsp:nvSpPr>
        <dsp:cNvPr id="0" name=""/>
        <dsp:cNvSpPr/>
      </dsp:nvSpPr>
      <dsp:spPr>
        <a:xfrm>
          <a:off x="5419499" y="1800202"/>
          <a:ext cx="2405815" cy="203528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Végrehajtás kötelezettsége (KIV: </a:t>
          </a:r>
          <a:r>
            <a:rPr lang="hu-HU" sz="1700" kern="1200" dirty="0" err="1" smtClean="0"/>
            <a:t>bjogi</a:t>
          </a:r>
          <a:r>
            <a:rPr lang="hu-HU" sz="1700" kern="1200" dirty="0" smtClean="0"/>
            <a:t> szabályok/biztonsági előírások)</a:t>
          </a:r>
          <a:endParaRPr lang="hu-HU" sz="1700" kern="1200" dirty="0"/>
        </a:p>
      </dsp:txBody>
      <dsp:txXfrm>
        <a:off x="5419499" y="1800202"/>
        <a:ext cx="2405815" cy="2035283"/>
      </dsp:txXfrm>
    </dsp:sp>
    <dsp:sp modelId="{C72AC459-1671-4E86-B907-605695A3AF53}">
      <dsp:nvSpPr>
        <dsp:cNvPr id="0" name=""/>
        <dsp:cNvSpPr/>
      </dsp:nvSpPr>
      <dsp:spPr>
        <a:xfrm rot="10792794" flipH="1">
          <a:off x="5025824" y="2303821"/>
          <a:ext cx="444151" cy="449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>
            <a:noFill/>
          </a:endParaRPr>
        </a:p>
      </dsp:txBody>
      <dsp:txXfrm rot="10792794" flipH="1">
        <a:off x="5025824" y="2303821"/>
        <a:ext cx="444151" cy="449102"/>
      </dsp:txXfrm>
    </dsp:sp>
    <dsp:sp modelId="{FA642D30-F0FF-4F3E-B358-396B2E4268AB}">
      <dsp:nvSpPr>
        <dsp:cNvPr id="0" name=""/>
        <dsp:cNvSpPr/>
      </dsp:nvSpPr>
      <dsp:spPr>
        <a:xfrm>
          <a:off x="3187258" y="1944212"/>
          <a:ext cx="1810898" cy="1086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felettes (azonnali végrehajtás)</a:t>
          </a:r>
          <a:endParaRPr lang="hu-HU" sz="1700" kern="1200" dirty="0"/>
        </a:p>
      </dsp:txBody>
      <dsp:txXfrm>
        <a:off x="3187258" y="1944212"/>
        <a:ext cx="1810898" cy="10865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3EE7C9-FC9B-451E-8CB7-43533B3C9ECD}">
      <dsp:nvSpPr>
        <dsp:cNvPr id="0" name=""/>
        <dsp:cNvSpPr/>
      </dsp:nvSpPr>
      <dsp:spPr>
        <a:xfrm rot="5400000">
          <a:off x="839604" y="795774"/>
          <a:ext cx="615008" cy="7001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C59A6E-1902-450C-B987-5312E310B6C1}">
      <dsp:nvSpPr>
        <dsp:cNvPr id="0" name=""/>
        <dsp:cNvSpPr/>
      </dsp:nvSpPr>
      <dsp:spPr>
        <a:xfrm>
          <a:off x="0" y="104623"/>
          <a:ext cx="3626551" cy="724684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törvényellenes </a:t>
          </a:r>
          <a:r>
            <a:rPr lang="hu-HU" sz="1900" kern="1200" dirty="0" err="1" smtClean="0"/>
            <a:t>tev</a:t>
          </a:r>
          <a:r>
            <a:rPr lang="hu-HU" sz="1900" kern="1200" dirty="0" smtClean="0"/>
            <a:t>. + súlyos kötelezettségszegés</a:t>
          </a:r>
          <a:endParaRPr lang="hu-HU" sz="1900" kern="1200" dirty="0"/>
        </a:p>
      </dsp:txBody>
      <dsp:txXfrm>
        <a:off x="0" y="104623"/>
        <a:ext cx="3626551" cy="724684"/>
      </dsp:txXfrm>
    </dsp:sp>
    <dsp:sp modelId="{C954B138-267A-4A12-8B55-6E0F0933E88A}">
      <dsp:nvSpPr>
        <dsp:cNvPr id="0" name=""/>
        <dsp:cNvSpPr/>
      </dsp:nvSpPr>
      <dsp:spPr>
        <a:xfrm>
          <a:off x="2336578" y="186130"/>
          <a:ext cx="752986" cy="585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C1999-218B-4E01-8B38-D0525DAB3779}">
      <dsp:nvSpPr>
        <dsp:cNvPr id="0" name=""/>
        <dsp:cNvSpPr/>
      </dsp:nvSpPr>
      <dsp:spPr>
        <a:xfrm rot="5400000">
          <a:off x="586579" y="1585984"/>
          <a:ext cx="1121067" cy="7001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9E6B1-DFC1-4BEC-8D39-9F37A24AA4D8}">
      <dsp:nvSpPr>
        <dsp:cNvPr id="0" name=""/>
        <dsp:cNvSpPr/>
      </dsp:nvSpPr>
      <dsp:spPr>
        <a:xfrm>
          <a:off x="1746392" y="931074"/>
          <a:ext cx="4177657" cy="724684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felettes/főigazgató/főtitkár</a:t>
          </a:r>
          <a:endParaRPr lang="hu-HU" sz="1900" kern="1200" dirty="0"/>
        </a:p>
      </dsp:txBody>
      <dsp:txXfrm>
        <a:off x="1746392" y="931074"/>
        <a:ext cx="4177657" cy="724684"/>
      </dsp:txXfrm>
    </dsp:sp>
    <dsp:sp modelId="{4501CBE9-57B5-4C0F-A6C0-FBE5ED67C78F}">
      <dsp:nvSpPr>
        <dsp:cNvPr id="0" name=""/>
        <dsp:cNvSpPr/>
      </dsp:nvSpPr>
      <dsp:spPr>
        <a:xfrm>
          <a:off x="4352876" y="1000190"/>
          <a:ext cx="752986" cy="585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3E025-8AFB-4BDD-AC90-201DE9F5ACE6}">
      <dsp:nvSpPr>
        <dsp:cNvPr id="0" name=""/>
        <dsp:cNvSpPr/>
      </dsp:nvSpPr>
      <dsp:spPr>
        <a:xfrm>
          <a:off x="1705914" y="1959545"/>
          <a:ext cx="4212071" cy="724684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OLAF</a:t>
          </a:r>
          <a:endParaRPr lang="hu-HU" sz="1900" kern="1200" dirty="0"/>
        </a:p>
      </dsp:txBody>
      <dsp:txXfrm>
        <a:off x="1705914" y="1959545"/>
        <a:ext cx="4212071" cy="724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8A0EE57-4749-4968-B98A-9612C7D04060}" type="datetimeFigureOut">
              <a:rPr lang="hu-HU">
                <a:latin typeface="Times New Roman" panose="02020603050405020304" pitchFamily="18" charset="0"/>
              </a:rPr>
              <a:pPr>
                <a:defRPr/>
              </a:pPr>
              <a:t>2019. 05. 12.</a:t>
            </a:fld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0B5078-2BF7-4FA9-A501-3D298B79994D}" type="slidenum"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602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5E19F69-588C-489F-B1C4-098A21413F26}" type="datetimeFigureOut">
              <a:rPr lang="hu-HU" smtClean="0"/>
              <a:pPr>
                <a:defRPr/>
              </a:pPr>
              <a:t>2019. 05. 12.</a:t>
            </a:fld>
            <a:endParaRPr lang="hu-HU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4840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7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684654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8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321442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9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32144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10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321442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11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32144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9131-0321-48CF-BA4F-F046651410F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8373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6028A-0D68-477C-8903-AD0EB84DDD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3869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F9276-971D-4D46-BD2E-CBA5325181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575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56BD8-1DEC-4227-BC53-98AB08767D6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5180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D7D0C-1953-42C4-9194-48E4E2576F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87527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14CD-14D6-4520-B2B3-3CD1A59AE7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91219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88EA2-F82A-4622-87EC-8C534220BCF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33293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D3D5F-0CFE-43AC-8C5F-A2E57B17D0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8383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6A70-B6B0-4574-9465-8567A4A6231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65661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6682-B2D1-43E8-B313-29385C9E97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7749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DABC9-5ED3-4D96-8C7A-5403E668484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59801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D8ADC55-DB78-44E1-B7D8-14E1A4B539CB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Az EU közjogi </a:t>
            </a:r>
            <a:r>
              <a:rPr lang="hu-HU" b="1" dirty="0" smtClean="0">
                <a:solidFill>
                  <a:srgbClr val="C00000"/>
                </a:solidFill>
              </a:rPr>
              <a:t>alapjai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smtClean="0">
                <a:solidFill>
                  <a:srgbClr val="C00000"/>
                </a:solidFill>
              </a:rPr>
              <a:t>Uniós közszolgálat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Szegedi László 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2019. </a:t>
            </a:r>
            <a:r>
              <a:rPr lang="hu-HU" b="1" dirty="0" smtClean="0">
                <a:solidFill>
                  <a:srgbClr val="C00000"/>
                </a:solidFill>
              </a:rPr>
              <a:t>május </a:t>
            </a:r>
            <a:r>
              <a:rPr lang="hu-HU" b="1" dirty="0" smtClean="0">
                <a:solidFill>
                  <a:srgbClr val="C00000"/>
                </a:solidFill>
              </a:rPr>
              <a:t>13.</a:t>
            </a:r>
            <a:endParaRPr lang="hu-HU" b="1" dirty="0" smtClean="0">
              <a:solidFill>
                <a:srgbClr val="C00000"/>
              </a:solidFill>
            </a:endParaRPr>
          </a:p>
          <a:p>
            <a:r>
              <a:rPr lang="hu-HU" b="1" dirty="0" smtClean="0">
                <a:solidFill>
                  <a:srgbClr val="C00000"/>
                </a:solidFill>
              </a:rPr>
              <a:t>NKE-ÁKK/NETK</a:t>
            </a:r>
            <a:endParaRPr lang="hu-H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Személyügyi reformok I.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hu-HU" sz="2000" dirty="0"/>
          </a:p>
          <a:p>
            <a:pPr marL="457200" lvl="1" indent="0">
              <a:buNone/>
            </a:pPr>
            <a:endParaRPr lang="hu-HU" sz="3200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67544" y="16288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hu-HU" sz="1800" b="0" i="1" dirty="0" err="1"/>
              <a:t>Kinnock-reform</a:t>
            </a:r>
            <a:r>
              <a:rPr lang="hu-HU" sz="1800" b="0" dirty="0" err="1"/>
              <a:t>mal</a:t>
            </a:r>
            <a:r>
              <a:rPr lang="hu-HU" sz="1800" b="0" dirty="0"/>
              <a:t> történt meg, amely a Bizottság magatartási és etikai szabályozásának legjelentősebb reformját az </a:t>
            </a:r>
            <a:r>
              <a:rPr lang="hu-HU" sz="1800" b="0" dirty="0" err="1"/>
              <a:t>integréció</a:t>
            </a:r>
            <a:r>
              <a:rPr lang="hu-HU" sz="1800" b="0" dirty="0"/>
              <a:t> kezdete óta. A reform a következő elemekkel rendelkezett:</a:t>
            </a:r>
          </a:p>
          <a:p>
            <a:pPr lvl="1"/>
            <a:r>
              <a:rPr lang="hu-HU" sz="1800" b="0" dirty="0" smtClean="0"/>
              <a:t>a </a:t>
            </a:r>
            <a:r>
              <a:rPr lang="hu-HU" sz="1800" b="0" dirty="0"/>
              <a:t>Európai Személyzeti Felvételi Hivatal létrehozásának célja a személyzeti ügyek átláthatóbbá, kiszámíthatóbbá tétele érdekében;</a:t>
            </a:r>
          </a:p>
          <a:p>
            <a:pPr lvl="1"/>
            <a:r>
              <a:rPr lang="hu-HU" sz="1800" b="0" dirty="0"/>
              <a:t>a Bizottság Vizsgálati és Fegyelmi Hivatalának (IDOC) felállítása;</a:t>
            </a:r>
          </a:p>
          <a:p>
            <a:pPr lvl="1"/>
            <a:r>
              <a:rPr lang="hu-HU" sz="1800" b="0" dirty="0" smtClean="0"/>
              <a:t>A </a:t>
            </a:r>
            <a:r>
              <a:rPr lang="hu-HU" sz="1800" b="0" dirty="0" err="1" smtClean="0"/>
              <a:t>Kinnock-reform</a:t>
            </a:r>
            <a:r>
              <a:rPr lang="hu-HU" sz="1800" b="0" dirty="0" smtClean="0"/>
              <a:t> </a:t>
            </a:r>
            <a:r>
              <a:rPr lang="hu-HU" sz="1800" b="0" dirty="0"/>
              <a:t>a nemzeti sokszínűség növelését helyezte </a:t>
            </a:r>
            <a:r>
              <a:rPr lang="hu-HU" sz="1800" b="0" dirty="0" smtClean="0"/>
              <a:t>előtérbe </a:t>
            </a:r>
            <a:r>
              <a:rPr lang="hu-HU" sz="1800" b="0" dirty="0"/>
              <a:t> </a:t>
            </a:r>
            <a:r>
              <a:rPr lang="hu-HU" sz="1800" b="0" i="1" dirty="0"/>
              <a:t>biztosi kabinetek </a:t>
            </a:r>
            <a:r>
              <a:rPr lang="hu-HU" sz="1800" b="0" i="1" dirty="0" err="1" smtClean="0"/>
              <a:t>ben</a:t>
            </a:r>
            <a:r>
              <a:rPr lang="hu-HU" sz="1800" b="0" i="1" dirty="0" smtClean="0"/>
              <a:t> </a:t>
            </a:r>
            <a:r>
              <a:rPr lang="hu-HU" sz="1800" b="0" dirty="0"/>
              <a:t>(legalább három tagállam képviseltesse magát a kabinetekben). Prodi és </a:t>
            </a:r>
            <a:r>
              <a:rPr lang="hu-HU" sz="1800" b="0" dirty="0" err="1"/>
              <a:t>Barroso</a:t>
            </a:r>
            <a:r>
              <a:rPr lang="hu-HU" sz="1800" b="0" dirty="0"/>
              <a:t> elnökök mandátuma alatt a minimális formális követelmények teljesültek a kabinetek nemzeti összetételét </a:t>
            </a:r>
            <a:r>
              <a:rPr lang="hu-HU" sz="1800" b="0" dirty="0" smtClean="0"/>
              <a:t>illetően </a:t>
            </a:r>
          </a:p>
          <a:p>
            <a:pPr lvl="1"/>
            <a:r>
              <a:rPr lang="hu-HU" sz="1800" b="0" dirty="0" smtClean="0"/>
              <a:t>a </a:t>
            </a:r>
            <a:r>
              <a:rPr lang="hu-HU" sz="1800" b="0" dirty="0"/>
              <a:t>pénzügyek területén szétválasztották a belső ellenőrzést és az </a:t>
            </a:r>
            <a:r>
              <a:rPr lang="hu-HU" sz="1800" b="0" dirty="0" err="1"/>
              <a:t>audit-ot</a:t>
            </a:r>
            <a:r>
              <a:rPr lang="hu-HU" sz="1800" b="0" dirty="0" smtClean="0"/>
              <a:t>;</a:t>
            </a:r>
          </a:p>
          <a:p>
            <a:pPr lvl="1"/>
            <a:r>
              <a:rPr lang="hu-HU" sz="1800" b="0" dirty="0"/>
              <a:t>a Közszolgálati Statútum már ismertetett összeférhetetlenségi és függetlenségi követelményeinek rendszere alapvetően ekkor került lefektetésre; </a:t>
            </a:r>
          </a:p>
          <a:p>
            <a:pPr lvl="1"/>
            <a:r>
              <a:rPr lang="hu-HU" sz="1800" b="0" dirty="0"/>
              <a:t>helyes hivatali magatartás követelményrendszerének bevezetése;</a:t>
            </a:r>
          </a:p>
          <a:p>
            <a:pPr lvl="1"/>
            <a:r>
              <a:rPr lang="hu-HU" sz="1800" b="0" dirty="0"/>
              <a:t>Karrier-előmeneteli Vizsgálat, amely nagyobb hangsúlyt helyezett a valós teljesítményre és a mobilitásra;</a:t>
            </a:r>
          </a:p>
          <a:p>
            <a:pPr lvl="1"/>
            <a:endParaRPr lang="hu-HU" sz="1800" b="0" dirty="0"/>
          </a:p>
        </p:txBody>
      </p:sp>
    </p:spTree>
    <p:extLst>
      <p:ext uri="{BB962C8B-B14F-4D97-AF65-F5344CB8AC3E}">
        <p14:creationId xmlns="" xmlns:p14="http://schemas.microsoft.com/office/powerpoint/2010/main" val="21221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Személyügyi reformok II.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hu-HU" sz="2000" dirty="0"/>
          </a:p>
          <a:p>
            <a:pPr marL="457200" lvl="1" indent="0">
              <a:buNone/>
            </a:pPr>
            <a:endParaRPr lang="hu-HU" sz="3200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67544" y="16288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None/>
            </a:pPr>
            <a:r>
              <a:rPr lang="hu-HU" sz="1800" b="0" dirty="0" err="1"/>
              <a:t>Barroso</a:t>
            </a:r>
            <a:r>
              <a:rPr lang="hu-HU" sz="1800" b="0" dirty="0"/>
              <a:t> elnök alatt folytatódott a már kidolgozott etikai követelményrendszer további finomítása:</a:t>
            </a:r>
          </a:p>
          <a:p>
            <a:pPr lvl="0"/>
            <a:r>
              <a:rPr lang="hu-HU" sz="1800" b="0" i="1" dirty="0"/>
              <a:t>Európai Transzparencia Kezdeményezés</a:t>
            </a:r>
            <a:r>
              <a:rPr lang="hu-HU" sz="1800" b="0" dirty="0"/>
              <a:t> létrehozása az EU támogatások kedvezményezettjeinek nyilvánosságra hozatalával és egy adatbázis felállítása, amely elősegítette az érdekképviseleti csoportok képviselőinek regisztrációját;</a:t>
            </a:r>
          </a:p>
          <a:p>
            <a:pPr lvl="0"/>
            <a:r>
              <a:rPr lang="hu-HU" sz="1800" b="0" i="1" dirty="0"/>
              <a:t>Etikai Kommunikációs Csomag</a:t>
            </a:r>
            <a:r>
              <a:rPr lang="hu-HU" sz="1800" b="0" dirty="0"/>
              <a:t> elfogadása, amelynek egyik legfontosabb eleme volt a </a:t>
            </a:r>
            <a:r>
              <a:rPr lang="hu-HU" sz="1800" b="0" dirty="0" err="1"/>
              <a:t>Kinnock-reform</a:t>
            </a:r>
            <a:r>
              <a:rPr lang="hu-HU" sz="1800" b="0" dirty="0"/>
              <a:t> teljessé tétele az ajándékozás és egyéb előnyök elfogadását illetően, valamint etikai felelősök posztjának bevezetése. </a:t>
            </a:r>
          </a:p>
          <a:p>
            <a:pPr lvl="0"/>
            <a:r>
              <a:rPr lang="hu-HU" sz="1800" b="0" dirty="0"/>
              <a:t>A Bizottság etikai és magatartásszabályozásának alapja egyre inkább a kommunikáció, a helyes gyakorlatok meghonosítása, ezzel együtt </a:t>
            </a:r>
            <a:r>
              <a:rPr lang="hu-HU" sz="1800" b="0" i="1" dirty="0"/>
              <a:t>tréningek</a:t>
            </a:r>
            <a:r>
              <a:rPr lang="hu-HU" sz="1800" b="0" dirty="0"/>
              <a:t> szervezése és az etikai megbízottak révén a </a:t>
            </a:r>
            <a:r>
              <a:rPr lang="hu-HU" sz="1800" b="0" i="1" dirty="0"/>
              <a:t>folyamatos kapcsolattartás</a:t>
            </a:r>
            <a:r>
              <a:rPr lang="hu-HU" sz="1800" b="0" dirty="0"/>
              <a:t> biztosításának a lehetősége a Bizottság tisztviselői számára. </a:t>
            </a:r>
          </a:p>
          <a:p>
            <a:r>
              <a:rPr lang="en-GB" sz="1800" b="0" dirty="0"/>
              <a:t>A </a:t>
            </a:r>
            <a:r>
              <a:rPr lang="en-GB" sz="1800" b="0" dirty="0" err="1"/>
              <a:t>Versenypolitikai</a:t>
            </a:r>
            <a:r>
              <a:rPr lang="en-GB" sz="1800" b="0" dirty="0"/>
              <a:t> </a:t>
            </a:r>
            <a:r>
              <a:rPr lang="en-GB" sz="1800" b="0" dirty="0" err="1"/>
              <a:t>Főigazgatóság</a:t>
            </a:r>
            <a:r>
              <a:rPr lang="en-GB" sz="1800" b="0" dirty="0"/>
              <a:t> </a:t>
            </a:r>
            <a:r>
              <a:rPr lang="en-GB" sz="1800" b="0" dirty="0" err="1"/>
              <a:t>egyike</a:t>
            </a:r>
            <a:r>
              <a:rPr lang="en-GB" sz="1800" b="0" dirty="0"/>
              <a:t> </a:t>
            </a:r>
            <a:r>
              <a:rPr lang="en-GB" sz="1800" b="0" dirty="0" err="1"/>
              <a:t>azoknak</a:t>
            </a:r>
            <a:r>
              <a:rPr lang="en-GB" sz="1800" b="0" dirty="0"/>
              <a:t> a </a:t>
            </a:r>
            <a:r>
              <a:rPr lang="en-GB" sz="1800" b="0" dirty="0" err="1"/>
              <a:t>szerveknek</a:t>
            </a:r>
            <a:r>
              <a:rPr lang="en-GB" sz="1800" b="0" dirty="0"/>
              <a:t>, </a:t>
            </a:r>
            <a:r>
              <a:rPr lang="en-GB" sz="1800" b="0" dirty="0" err="1"/>
              <a:t>amelyik</a:t>
            </a:r>
            <a:r>
              <a:rPr lang="en-GB" sz="1800" b="0" dirty="0"/>
              <a:t> </a:t>
            </a:r>
            <a:r>
              <a:rPr lang="en-GB" sz="1800" b="0" dirty="0" err="1"/>
              <a:t>igen</a:t>
            </a:r>
            <a:r>
              <a:rPr lang="en-GB" sz="1800" b="0" dirty="0"/>
              <a:t> </a:t>
            </a:r>
            <a:r>
              <a:rPr lang="en-GB" sz="1800" b="0" dirty="0" err="1"/>
              <a:t>részletes</a:t>
            </a:r>
            <a:r>
              <a:rPr lang="en-GB" sz="1800" b="0" dirty="0"/>
              <a:t> </a:t>
            </a:r>
            <a:r>
              <a:rPr lang="en-GB" sz="1800" b="0" i="1" dirty="0" err="1"/>
              <a:t>magatartási</a:t>
            </a:r>
            <a:r>
              <a:rPr lang="en-GB" sz="1800" b="0" i="1" dirty="0"/>
              <a:t> </a:t>
            </a:r>
            <a:r>
              <a:rPr lang="en-GB" sz="1800" b="0" i="1" dirty="0" err="1"/>
              <a:t>kódexet</a:t>
            </a:r>
            <a:r>
              <a:rPr lang="en-GB" sz="1800" b="0" dirty="0"/>
              <a:t> </a:t>
            </a:r>
            <a:r>
              <a:rPr lang="en-GB" sz="1800" b="0" dirty="0" err="1"/>
              <a:t>fogadott</a:t>
            </a:r>
            <a:r>
              <a:rPr lang="en-GB" sz="1800" b="0" dirty="0"/>
              <a:t> el, </a:t>
            </a:r>
            <a:r>
              <a:rPr lang="en-GB" sz="1800" b="0" dirty="0" err="1"/>
              <a:t>amely</a:t>
            </a:r>
            <a:r>
              <a:rPr lang="en-GB" sz="1800" b="0" dirty="0"/>
              <a:t> </a:t>
            </a:r>
            <a:r>
              <a:rPr lang="en-GB" sz="1800" b="0" dirty="0" err="1"/>
              <a:t>további</a:t>
            </a:r>
            <a:r>
              <a:rPr lang="en-GB" sz="1800" b="0" dirty="0"/>
              <a:t> </a:t>
            </a:r>
            <a:r>
              <a:rPr lang="en-GB" sz="1800" b="0" dirty="0" err="1"/>
              <a:t>főigazgatóságok</a:t>
            </a:r>
            <a:r>
              <a:rPr lang="en-GB" sz="1800" b="0" dirty="0"/>
              <a:t> </a:t>
            </a:r>
            <a:r>
              <a:rPr lang="en-GB" sz="1800" b="0" dirty="0" err="1"/>
              <a:t>számára</a:t>
            </a:r>
            <a:r>
              <a:rPr lang="en-GB" sz="1800" b="0" dirty="0"/>
              <a:t> is </a:t>
            </a:r>
            <a:r>
              <a:rPr lang="en-GB" sz="1800" b="0" dirty="0" err="1"/>
              <a:t>mintaként</a:t>
            </a:r>
            <a:r>
              <a:rPr lang="en-GB" sz="1800" b="0" dirty="0"/>
              <a:t> </a:t>
            </a:r>
            <a:r>
              <a:rPr lang="en-GB" sz="1800" b="0" dirty="0" err="1"/>
              <a:t>szolgált</a:t>
            </a:r>
            <a:r>
              <a:rPr lang="en-GB" sz="1800" b="0" dirty="0"/>
              <a:t>, </a:t>
            </a:r>
            <a:r>
              <a:rPr lang="en-GB" sz="1800" b="0" dirty="0" err="1"/>
              <a:t>bár</a:t>
            </a:r>
            <a:r>
              <a:rPr lang="en-GB" sz="1800" b="0" dirty="0"/>
              <a:t> </a:t>
            </a:r>
            <a:r>
              <a:rPr lang="en-GB" sz="1800" b="0" dirty="0" err="1"/>
              <a:t>ennek</a:t>
            </a:r>
            <a:r>
              <a:rPr lang="en-GB" sz="1800" b="0" dirty="0"/>
              <a:t> </a:t>
            </a:r>
            <a:r>
              <a:rPr lang="en-GB" sz="1800" b="0" dirty="0" err="1"/>
              <a:t>egyértelmű</a:t>
            </a:r>
            <a:r>
              <a:rPr lang="en-GB" sz="1800" b="0" dirty="0"/>
              <a:t> </a:t>
            </a:r>
            <a:r>
              <a:rPr lang="en-GB" sz="1800" b="0" dirty="0" err="1"/>
              <a:t>oka</a:t>
            </a:r>
            <a:r>
              <a:rPr lang="en-GB" sz="1800" b="0" dirty="0"/>
              <a:t> a </a:t>
            </a:r>
            <a:r>
              <a:rPr lang="en-GB" sz="1800" b="0" dirty="0" err="1"/>
              <a:t>kapcsolódó</a:t>
            </a:r>
            <a:r>
              <a:rPr lang="en-GB" sz="1800" b="0" dirty="0"/>
              <a:t> </a:t>
            </a:r>
            <a:r>
              <a:rPr lang="en-GB" sz="1800" b="0" dirty="0" err="1"/>
              <a:t>ügyek</a:t>
            </a:r>
            <a:r>
              <a:rPr lang="en-GB" sz="1800" b="0" dirty="0"/>
              <a:t> </a:t>
            </a:r>
            <a:r>
              <a:rPr lang="en-GB" sz="1800" b="0" dirty="0" err="1"/>
              <a:t>nagy</a:t>
            </a:r>
            <a:r>
              <a:rPr lang="en-GB" sz="1800" b="0" dirty="0"/>
              <a:t> </a:t>
            </a:r>
            <a:r>
              <a:rPr lang="en-GB" sz="1800" b="0" dirty="0" err="1"/>
              <a:t>anyagi</a:t>
            </a:r>
            <a:r>
              <a:rPr lang="en-GB" sz="1800" b="0" dirty="0"/>
              <a:t> </a:t>
            </a:r>
            <a:r>
              <a:rPr lang="en-GB" sz="1800" b="0" dirty="0" err="1"/>
              <a:t>vonzata</a:t>
            </a:r>
            <a:r>
              <a:rPr lang="en-GB" sz="1800" b="0" dirty="0"/>
              <a:t>, </a:t>
            </a:r>
            <a:r>
              <a:rPr lang="en-GB" sz="1800" b="0" dirty="0" err="1"/>
              <a:t>illetve</a:t>
            </a:r>
            <a:r>
              <a:rPr lang="en-GB" sz="1800" b="0" dirty="0"/>
              <a:t> a </a:t>
            </a:r>
            <a:r>
              <a:rPr lang="en-GB" sz="1800" b="0" dirty="0" err="1"/>
              <a:t>főigazgatóság</a:t>
            </a:r>
            <a:r>
              <a:rPr lang="en-GB" sz="1800" b="0" dirty="0"/>
              <a:t> </a:t>
            </a:r>
            <a:r>
              <a:rPr lang="en-GB" sz="1800" b="0" dirty="0" err="1"/>
              <a:t>által</a:t>
            </a:r>
            <a:r>
              <a:rPr lang="en-GB" sz="1800" b="0" dirty="0"/>
              <a:t> </a:t>
            </a:r>
            <a:r>
              <a:rPr lang="en-GB" sz="1800" b="0" dirty="0" err="1"/>
              <a:t>intézett</a:t>
            </a:r>
            <a:r>
              <a:rPr lang="en-GB" sz="1800" b="0" dirty="0"/>
              <a:t> </a:t>
            </a:r>
            <a:r>
              <a:rPr lang="en-GB" sz="1800" b="0" dirty="0" err="1"/>
              <a:t>ügyek</a:t>
            </a:r>
            <a:r>
              <a:rPr lang="en-GB" sz="1800" b="0" dirty="0"/>
              <a:t> </a:t>
            </a:r>
            <a:r>
              <a:rPr lang="en-GB" sz="1800" b="0" dirty="0" err="1"/>
              <a:t>igen</a:t>
            </a:r>
            <a:r>
              <a:rPr lang="en-GB" sz="1800" b="0" dirty="0"/>
              <a:t> </a:t>
            </a:r>
            <a:r>
              <a:rPr lang="en-GB" sz="1800" b="0" dirty="0" err="1"/>
              <a:t>kényes</a:t>
            </a:r>
            <a:r>
              <a:rPr lang="en-GB" sz="1800" b="0" dirty="0"/>
              <a:t>, </a:t>
            </a:r>
            <a:r>
              <a:rPr lang="en-GB" sz="1800" b="0" dirty="0" err="1"/>
              <a:t>kockázatos</a:t>
            </a:r>
            <a:r>
              <a:rPr lang="en-GB" sz="1800" b="0" dirty="0"/>
              <a:t> </a:t>
            </a:r>
            <a:r>
              <a:rPr lang="en-GB" sz="1800" b="0" dirty="0" err="1" smtClean="0"/>
              <a:t>természete</a:t>
            </a:r>
            <a:endParaRPr lang="hu-HU" sz="1800" b="0" kern="0" dirty="0"/>
          </a:p>
        </p:txBody>
      </p:sp>
    </p:spTree>
    <p:extLst>
      <p:ext uri="{BB962C8B-B14F-4D97-AF65-F5344CB8AC3E}">
        <p14:creationId xmlns="" xmlns:p14="http://schemas.microsoft.com/office/powerpoint/2010/main" val="17463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Uniós közszolgálati </a:t>
            </a:r>
            <a:r>
              <a:rPr lang="hu-HU" b="1" dirty="0" smtClean="0">
                <a:solidFill>
                  <a:srgbClr val="C00000"/>
                </a:solidFill>
              </a:rPr>
              <a:t>jog?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400" dirty="0" smtClean="0"/>
              <a:t>Monnet jóslatához képest 200-at jóval meghaladó létszám (Hamburg-hasonlat)</a:t>
            </a:r>
          </a:p>
          <a:p>
            <a:pPr algn="just"/>
            <a:r>
              <a:rPr lang="hu-HU" sz="2400" dirty="0" smtClean="0"/>
              <a:t>Egységes jogi keretek bizonyos szempontból adottak (</a:t>
            </a:r>
            <a:r>
              <a:rPr lang="hu-HU" sz="2400" b="1" dirty="0" smtClean="0"/>
              <a:t>259/68 Közszolgálati Statútum</a:t>
            </a:r>
            <a:r>
              <a:rPr lang="hu-HU" sz="2400" dirty="0" smtClean="0"/>
              <a:t>) ugyanakkor szükségszerűen nehézségek is felmerülnek pusztán a hivatalos nyelvek sokasága miatt</a:t>
            </a:r>
          </a:p>
          <a:p>
            <a:pPr algn="just"/>
            <a:r>
              <a:rPr lang="hu-HU" sz="2400" b="1" dirty="0" smtClean="0"/>
              <a:t>Tagállami és uniós érdekek összeütközése </a:t>
            </a:r>
            <a:r>
              <a:rPr lang="hu-HU" sz="2400" dirty="0" smtClean="0"/>
              <a:t>elkerülhetetlen adott döntéshozatali kérdésekben</a:t>
            </a:r>
          </a:p>
          <a:p>
            <a:r>
              <a:rPr lang="hu-HU" sz="2400" b="1" dirty="0" smtClean="0"/>
              <a:t>Piaci és uniós érdekek összeütközése </a:t>
            </a:r>
            <a:r>
              <a:rPr lang="hu-HU" sz="2400" dirty="0" smtClean="0"/>
              <a:t>elkerülhetetlen adott döntéshozatali kérdésekben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="" xmlns:p14="http://schemas.microsoft.com/office/powerpoint/2010/main" val="28756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Tisztviselők jogai és kötelezettségei (11-26. cikk)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Unió érdekeinek elsődlegessége (11. cikk):</a:t>
            </a:r>
          </a:p>
          <a:p>
            <a:pPr lvl="1"/>
            <a:r>
              <a:rPr lang="hu-HU" sz="3200" b="1" dirty="0" smtClean="0"/>
              <a:t>(Külső) utasításadás és elfogadás tilalma </a:t>
            </a:r>
            <a:r>
              <a:rPr lang="hu-HU" sz="3200" dirty="0" smtClean="0"/>
              <a:t>(bármely Unión kívüli szereplő - nem pusztán tagállam)</a:t>
            </a:r>
          </a:p>
          <a:p>
            <a:pPr lvl="1"/>
            <a:r>
              <a:rPr lang="hu-HU" sz="3200" b="1" dirty="0"/>
              <a:t>T</a:t>
            </a:r>
            <a:r>
              <a:rPr lang="hu-HU" sz="3200" b="1" dirty="0" smtClean="0"/>
              <a:t>árgyilagos, pártatlan, lojális </a:t>
            </a:r>
            <a:r>
              <a:rPr lang="hu-HU" sz="3200" dirty="0" smtClean="0"/>
              <a:t>feladatellátás</a:t>
            </a:r>
          </a:p>
          <a:p>
            <a:pPr lvl="1"/>
            <a:r>
              <a:rPr lang="hu-HU" sz="3200" b="1" dirty="0" smtClean="0"/>
              <a:t>Összeférhetetlenségi </a:t>
            </a:r>
            <a:r>
              <a:rPr lang="hu-HU" sz="3200" dirty="0" smtClean="0"/>
              <a:t>és</a:t>
            </a:r>
            <a:r>
              <a:rPr lang="hu-HU" sz="3200" b="1" dirty="0" smtClean="0"/>
              <a:t> integritási követelmény</a:t>
            </a:r>
          </a:p>
          <a:p>
            <a:pPr marL="971550" lvl="1" indent="-514350">
              <a:buFont typeface="+mj-lt"/>
              <a:buAutoNum type="arabicPeriod"/>
            </a:pPr>
            <a:endParaRPr lang="hu-HU" sz="3200" dirty="0"/>
          </a:p>
        </p:txBody>
      </p:sp>
    </p:spTree>
    <p:extLst>
      <p:ext uri="{BB962C8B-B14F-4D97-AF65-F5344CB8AC3E}">
        <p14:creationId xmlns="" xmlns:p14="http://schemas.microsoft.com/office/powerpoint/2010/main" val="136452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14337"/>
            <a:ext cx="8229600" cy="1143000"/>
          </a:xfrm>
        </p:spPr>
        <p:txBody>
          <a:bodyPr/>
          <a:lstStyle/>
          <a:p>
            <a:pPr lvl="1"/>
            <a:r>
              <a:rPr lang="hu-H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Tisztviselők jogai </a:t>
            </a:r>
            <a:r>
              <a:rPr lang="hu-H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kötelezettségei (11-26. cikk)</a:t>
            </a:r>
            <a:r>
              <a:rPr lang="hu-HU" b="1" dirty="0"/>
              <a:t/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sz="2400" dirty="0"/>
              <a:t>Unió érdekeinek elsődlegessége (11. cikk</a:t>
            </a:r>
            <a:r>
              <a:rPr lang="hu-HU" sz="2400" dirty="0" smtClean="0"/>
              <a:t>):</a:t>
            </a:r>
          </a:p>
          <a:p>
            <a:pPr marL="0" indent="0">
              <a:buNone/>
            </a:pPr>
            <a:r>
              <a:rPr lang="hu-HU" sz="2400" b="1" dirty="0" smtClean="0"/>
              <a:t>Összeférhetetlenség </a:t>
            </a:r>
            <a:r>
              <a:rPr lang="hu-HU" sz="2400" dirty="0"/>
              <a:t>és</a:t>
            </a:r>
            <a:r>
              <a:rPr lang="hu-HU" sz="2400" b="1" dirty="0"/>
              <a:t> integritási </a:t>
            </a:r>
            <a:r>
              <a:rPr lang="hu-HU" sz="2400" b="1" dirty="0" smtClean="0"/>
              <a:t>követelmény</a:t>
            </a:r>
            <a:endParaRPr lang="hu-HU" sz="2400" u="sng" dirty="0" smtClean="0"/>
          </a:p>
          <a:p>
            <a:r>
              <a:rPr lang="hu-HU" sz="1600" u="sng" dirty="0" smtClean="0"/>
              <a:t>Időbeli követelmény</a:t>
            </a:r>
            <a:r>
              <a:rPr lang="hu-HU" sz="1600" dirty="0" smtClean="0"/>
              <a:t>: </a:t>
            </a:r>
          </a:p>
          <a:p>
            <a:pPr lvl="1"/>
            <a:r>
              <a:rPr lang="hu-HU" sz="1600" dirty="0" smtClean="0"/>
              <a:t>kinevezés </a:t>
            </a:r>
            <a:r>
              <a:rPr lang="hu-HU" sz="1600" b="1" dirty="0"/>
              <a:t>előtti</a:t>
            </a:r>
            <a:r>
              <a:rPr lang="hu-HU" sz="1600" dirty="0"/>
              <a:t> összeférhetetlenségi vizsgálat </a:t>
            </a:r>
            <a:endParaRPr lang="hu-HU" sz="1600" dirty="0" smtClean="0"/>
          </a:p>
          <a:p>
            <a:pPr lvl="1"/>
            <a:r>
              <a:rPr lang="hu-HU" sz="1600" dirty="0" smtClean="0"/>
              <a:t>összeférhetetlenség </a:t>
            </a:r>
            <a:r>
              <a:rPr lang="hu-HU" sz="1600" dirty="0"/>
              <a:t>és integritási követelmény </a:t>
            </a:r>
            <a:r>
              <a:rPr lang="hu-HU" sz="1600" b="1" dirty="0"/>
              <a:t>jogviszony megszűnése utáni </a:t>
            </a:r>
            <a:r>
              <a:rPr lang="hu-HU" sz="1600" dirty="0"/>
              <a:t>2 év (1év vezető tisztviselőnél) is </a:t>
            </a:r>
            <a:r>
              <a:rPr lang="hu-HU" sz="1600" dirty="0" smtClean="0"/>
              <a:t>(11., 16. cikk)</a:t>
            </a:r>
            <a:endParaRPr lang="hu-HU" sz="1600" dirty="0"/>
          </a:p>
          <a:p>
            <a:r>
              <a:rPr lang="hu-HU" sz="1600" u="sng" dirty="0" smtClean="0"/>
              <a:t>Személyi kör követelménye:</a:t>
            </a:r>
            <a:endParaRPr lang="hu-HU" sz="1600" dirty="0" smtClean="0"/>
          </a:p>
          <a:p>
            <a:pPr lvl="1"/>
            <a:r>
              <a:rPr lang="hu-HU" sz="1600" dirty="0" smtClean="0"/>
              <a:t>tisztviselő </a:t>
            </a:r>
            <a:r>
              <a:rPr lang="hu-HU" sz="1600" b="1" dirty="0" smtClean="0"/>
              <a:t>házastársának jövedelemszerző </a:t>
            </a:r>
            <a:r>
              <a:rPr lang="hu-HU" sz="1600" dirty="0" err="1" smtClean="0"/>
              <a:t>tev</a:t>
            </a:r>
            <a:r>
              <a:rPr lang="hu-HU" sz="1600" dirty="0" smtClean="0"/>
              <a:t>. megalapozza </a:t>
            </a:r>
            <a:r>
              <a:rPr lang="hu-HU" sz="1600" b="1" dirty="0" smtClean="0"/>
              <a:t>bejelentési kötelezettséget = </a:t>
            </a:r>
            <a:r>
              <a:rPr lang="hu-HU" sz="1600" dirty="0" smtClean="0"/>
              <a:t>határozott időn belüli </a:t>
            </a:r>
            <a:r>
              <a:rPr lang="hu-HU" sz="1600" b="1" dirty="0" smtClean="0"/>
              <a:t>megszüntetés v. áthelyezés (13. cikk</a:t>
            </a:r>
            <a:r>
              <a:rPr lang="hu-HU" sz="1600" b="1" dirty="0"/>
              <a:t>) + élettársi viszony </a:t>
            </a:r>
            <a:r>
              <a:rPr lang="hu-HU" sz="1600" dirty="0"/>
              <a:t>(1d. Cikk (1) </a:t>
            </a:r>
            <a:r>
              <a:rPr lang="hu-HU" sz="1600" dirty="0" err="1"/>
              <a:t>bek</a:t>
            </a:r>
            <a:r>
              <a:rPr lang="hu-HU" sz="1600" dirty="0"/>
              <a:t> 2. </a:t>
            </a:r>
            <a:r>
              <a:rPr lang="hu-HU" sz="1600" dirty="0" smtClean="0"/>
              <a:t>mondat)</a:t>
            </a:r>
          </a:p>
          <a:p>
            <a:r>
              <a:rPr lang="hu-HU" sz="1600" u="sng" dirty="0" smtClean="0"/>
              <a:t>Tartalma: </a:t>
            </a:r>
          </a:p>
          <a:p>
            <a:pPr lvl="1"/>
            <a:r>
              <a:rPr lang="hu-HU" sz="1600" b="1" dirty="0" smtClean="0"/>
              <a:t>személyes érdek </a:t>
            </a:r>
            <a:r>
              <a:rPr lang="hu-HU" sz="1600" dirty="0" smtClean="0"/>
              <a:t>érintettsége (11a. cikk) (bejelentési kötelezettség + felmentés)</a:t>
            </a:r>
          </a:p>
          <a:p>
            <a:pPr lvl="1"/>
            <a:r>
              <a:rPr lang="hu-HU" sz="1600" b="1" dirty="0" smtClean="0"/>
              <a:t>üzleti érdek </a:t>
            </a:r>
            <a:r>
              <a:rPr lang="hu-HU" sz="1600" dirty="0" smtClean="0"/>
              <a:t>érintettsége </a:t>
            </a:r>
            <a:r>
              <a:rPr lang="hu-HU" sz="1600" dirty="0"/>
              <a:t>(11a. cikk) </a:t>
            </a:r>
            <a:endParaRPr lang="hu-HU" sz="1600" dirty="0" smtClean="0"/>
          </a:p>
          <a:p>
            <a:pPr lvl="1"/>
            <a:r>
              <a:rPr lang="hu-HU" sz="1600" b="1" dirty="0" smtClean="0"/>
              <a:t>ált.  integritási </a:t>
            </a:r>
            <a:r>
              <a:rPr lang="hu-HU" sz="1600" dirty="0" smtClean="0"/>
              <a:t>követelmény (bírói esetjog)</a:t>
            </a:r>
          </a:p>
          <a:p>
            <a:pPr lvl="1"/>
            <a:r>
              <a:rPr lang="hu-HU" sz="1600" b="1" dirty="0" smtClean="0"/>
              <a:t>zaklatás</a:t>
            </a:r>
            <a:r>
              <a:rPr lang="hu-HU" sz="1600" dirty="0" smtClean="0"/>
              <a:t> tilalma (12a. cikk)</a:t>
            </a:r>
          </a:p>
          <a:p>
            <a:pPr lvl="1"/>
            <a:r>
              <a:rPr lang="hu-HU" sz="1600" b="1" dirty="0" smtClean="0"/>
              <a:t>Unión „kívüli” megbízás </a:t>
            </a:r>
            <a:r>
              <a:rPr lang="hu-HU" sz="1600" dirty="0" smtClean="0"/>
              <a:t>+ engedély kérésének kötelezettsége + </a:t>
            </a:r>
            <a:r>
              <a:rPr lang="hu-HU" sz="1600" dirty="0" err="1" smtClean="0"/>
              <a:t>változásbejelentés</a:t>
            </a:r>
            <a:r>
              <a:rPr lang="hu-HU" sz="1600" dirty="0" smtClean="0"/>
              <a:t> </a:t>
            </a:r>
            <a:r>
              <a:rPr lang="hu-HU" sz="1600" dirty="0" err="1" smtClean="0"/>
              <a:t>kötelezettsége</a:t>
            </a:r>
            <a:r>
              <a:rPr lang="hu-HU" sz="1600" dirty="0" smtClean="0"/>
              <a:t> (12b. cikk) +</a:t>
            </a:r>
            <a:r>
              <a:rPr lang="hu-HU" sz="1700" b="1" dirty="0" smtClean="0"/>
              <a:t>Választással</a:t>
            </a:r>
            <a:r>
              <a:rPr lang="hu-HU" sz="1700" dirty="0" smtClean="0"/>
              <a:t> elnyerhető közhivatalok (15. cikk)</a:t>
            </a:r>
          </a:p>
          <a:p>
            <a:pPr lvl="1"/>
            <a:endParaRPr lang="hu-HU" sz="1700" dirty="0"/>
          </a:p>
          <a:p>
            <a:endParaRPr lang="hu-HU" sz="1700" dirty="0"/>
          </a:p>
        </p:txBody>
      </p:sp>
    </p:spTree>
    <p:extLst>
      <p:ext uri="{BB962C8B-B14F-4D97-AF65-F5344CB8AC3E}">
        <p14:creationId xmlns="" xmlns:p14="http://schemas.microsoft.com/office/powerpoint/2010/main" val="274020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Tisztviselők jogai és kötelezettségei (11-26. cikk)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hu-HU" sz="2400" dirty="0" smtClean="0"/>
              <a:t>2. </a:t>
            </a:r>
            <a:r>
              <a:rPr lang="hu-HU" sz="2400" b="1" dirty="0" smtClean="0"/>
              <a:t>Információs jogok és kötelezettségek</a:t>
            </a:r>
            <a:r>
              <a:rPr lang="hu-HU" sz="2400" dirty="0" smtClean="0"/>
              <a:t>:</a:t>
            </a:r>
          </a:p>
          <a:p>
            <a:pPr lvl="1">
              <a:buFontTx/>
              <a:buChar char="-"/>
            </a:pPr>
            <a:r>
              <a:rPr lang="hu-HU" sz="2400" dirty="0" smtClean="0"/>
              <a:t>Adatvédelmi kötelezettség (17. cikk) </a:t>
            </a:r>
          </a:p>
          <a:p>
            <a:pPr lvl="1">
              <a:buFontTx/>
              <a:buChar char="-"/>
            </a:pPr>
            <a:r>
              <a:rPr lang="hu-HU" sz="2400" dirty="0" smtClean="0"/>
              <a:t>Szólásszabadság keretei (17a. cikk) lojalitás és pártatlanság</a:t>
            </a:r>
          </a:p>
          <a:p>
            <a:pPr lvl="1">
              <a:buFontTx/>
              <a:buChar char="-"/>
            </a:pPr>
            <a:r>
              <a:rPr lang="hu-HU" sz="2400" dirty="0" smtClean="0"/>
              <a:t>adatszolgáltatási bírói eljárásban hatóság engedélyével (19. cikk)</a:t>
            </a:r>
          </a:p>
          <a:p>
            <a:pPr marL="57150" indent="0">
              <a:buNone/>
            </a:pPr>
            <a:r>
              <a:rPr lang="hu-HU" sz="2400" dirty="0" smtClean="0"/>
              <a:t>3. </a:t>
            </a:r>
            <a:r>
              <a:rPr lang="hu-HU" sz="2400" b="1" dirty="0" smtClean="0"/>
              <a:t>Szerzői jogok </a:t>
            </a:r>
            <a:r>
              <a:rPr lang="hu-HU" sz="2400" dirty="0" smtClean="0"/>
              <a:t>jogosultja: munkáltató (18. cikk)</a:t>
            </a:r>
          </a:p>
          <a:p>
            <a:pPr marL="57150" indent="0">
              <a:buNone/>
            </a:pPr>
            <a:r>
              <a:rPr lang="hu-HU" sz="2400" dirty="0" smtClean="0"/>
              <a:t>4. </a:t>
            </a:r>
            <a:r>
              <a:rPr lang="hu-HU" sz="2400" b="1" dirty="0" smtClean="0"/>
              <a:t>Tartózkodás joga</a:t>
            </a:r>
            <a:r>
              <a:rPr lang="hu-HU" sz="2400" dirty="0" smtClean="0"/>
              <a:t>: feladatellátással összeegyeztethető (20. cikk)</a:t>
            </a:r>
          </a:p>
          <a:p>
            <a:pPr marL="57150" indent="0">
              <a:buNone/>
            </a:pPr>
            <a:r>
              <a:rPr lang="hu-HU" sz="2400" dirty="0" smtClean="0"/>
              <a:t>5. </a:t>
            </a:r>
            <a:r>
              <a:rPr lang="hu-HU" sz="2400" b="1" dirty="0" smtClean="0"/>
              <a:t>Felettes segítése </a:t>
            </a:r>
            <a:r>
              <a:rPr lang="hu-HU" sz="2400" dirty="0" smtClean="0"/>
              <a:t>(21. cikk)</a:t>
            </a:r>
          </a:p>
          <a:p>
            <a:pPr marL="57150" indent="0">
              <a:buNone/>
            </a:pPr>
            <a:r>
              <a:rPr lang="hu-HU" sz="2400" dirty="0" smtClean="0"/>
              <a:t>6. (Belső) </a:t>
            </a:r>
            <a:r>
              <a:rPr lang="hu-HU" sz="2400" b="1" dirty="0" smtClean="0"/>
              <a:t>utasítás + felelősség + közérdekű bejelentés </a:t>
            </a:r>
            <a:r>
              <a:rPr lang="hu-HU" sz="2400" dirty="0" smtClean="0"/>
              <a:t>(21a.-22c. cikkek)</a:t>
            </a:r>
          </a:p>
          <a:p>
            <a:pPr lvl="1">
              <a:buFontTx/>
              <a:buChar char="-"/>
            </a:pPr>
            <a:endParaRPr lang="hu-HU" sz="3200" dirty="0"/>
          </a:p>
        </p:txBody>
      </p:sp>
    </p:spTree>
    <p:extLst>
      <p:ext uri="{BB962C8B-B14F-4D97-AF65-F5344CB8AC3E}">
        <p14:creationId xmlns="" xmlns:p14="http://schemas.microsoft.com/office/powerpoint/2010/main" val="380456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Tisztviselők jogai és kötelezettségei (11-26. cikk)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hu-HU" sz="2400" dirty="0"/>
              <a:t>6. (Belső) </a:t>
            </a:r>
            <a:r>
              <a:rPr lang="hu-HU" sz="2400" b="1" dirty="0"/>
              <a:t>utasítás + felelősség + közérdekű bejelentés </a:t>
            </a:r>
            <a:r>
              <a:rPr lang="hu-HU" sz="2400" dirty="0"/>
              <a:t>(21a.-22c. cikkek)</a:t>
            </a:r>
          </a:p>
          <a:p>
            <a:pPr marL="457200" lvl="1" indent="0">
              <a:buNone/>
            </a:pPr>
            <a:endParaRPr lang="hu-HU" sz="3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256315042"/>
              </p:ext>
            </p:extLst>
          </p:nvPr>
        </p:nvGraphicFramePr>
        <p:xfrm>
          <a:off x="448642" y="2636912"/>
          <a:ext cx="8371830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6079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Tisztviselők jogai és kötelezettségei (11-26. cikk)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hu-HU" sz="2400" dirty="0"/>
              <a:t>6. (Belső) </a:t>
            </a:r>
            <a:r>
              <a:rPr lang="hu-HU" sz="2400" b="1" dirty="0"/>
              <a:t>utasítás + felelősség + közérdekű </a:t>
            </a:r>
            <a:r>
              <a:rPr lang="hu-HU" sz="2400" b="1" dirty="0" smtClean="0"/>
              <a:t>bejelentés</a:t>
            </a:r>
          </a:p>
          <a:p>
            <a:pPr marL="400050">
              <a:buFontTx/>
              <a:buChar char="-"/>
            </a:pPr>
            <a:r>
              <a:rPr lang="hu-HU" sz="2000" dirty="0" smtClean="0"/>
              <a:t>feladatellátása során (súlyos kötelezettségszegéssel) okozott károkért való </a:t>
            </a:r>
            <a:r>
              <a:rPr lang="hu-HU" sz="2000" b="1" dirty="0" smtClean="0"/>
              <a:t>felelősség</a:t>
            </a:r>
          </a:p>
          <a:p>
            <a:pPr marL="400050">
              <a:buFontTx/>
              <a:buChar char="-"/>
            </a:pPr>
            <a:r>
              <a:rPr lang="hu-HU" sz="2000" dirty="0" smtClean="0"/>
              <a:t>Bejelentés</a:t>
            </a:r>
            <a:r>
              <a:rPr lang="hu-HU" sz="2000" b="1" dirty="0" smtClean="0"/>
              <a:t> nem hátrányt (22b. cikk) + </a:t>
            </a:r>
            <a:r>
              <a:rPr lang="hu-HU" sz="2000" dirty="0" smtClean="0"/>
              <a:t>belső</a:t>
            </a:r>
            <a:r>
              <a:rPr lang="hu-HU" sz="2000" b="1" dirty="0" smtClean="0"/>
              <a:t> panaszkezelési </a:t>
            </a:r>
            <a:r>
              <a:rPr lang="hu-HU" sz="2000" b="1" dirty="0" err="1" smtClean="0"/>
              <a:t>elj</a:t>
            </a:r>
            <a:r>
              <a:rPr lang="hu-HU" sz="2000" b="1" dirty="0" smtClean="0"/>
              <a:t>.</a:t>
            </a:r>
          </a:p>
          <a:p>
            <a:pPr marL="400050">
              <a:buFontTx/>
              <a:buChar char="-"/>
            </a:pPr>
            <a:r>
              <a:rPr lang="hu-HU" sz="2000" b="1" dirty="0" smtClean="0"/>
              <a:t>Bejelentési kötelezettség </a:t>
            </a:r>
            <a:r>
              <a:rPr lang="hu-HU" sz="2000" dirty="0" smtClean="0"/>
              <a:t>törvényellenes tevékenység esetén:</a:t>
            </a:r>
          </a:p>
          <a:p>
            <a:pPr marL="800100" lvl="1"/>
            <a:endParaRPr lang="hu-HU" sz="2000" b="1" dirty="0" smtClean="0"/>
          </a:p>
          <a:p>
            <a:pPr marL="800100" lvl="1"/>
            <a:endParaRPr lang="hu-HU" sz="2000" dirty="0"/>
          </a:p>
          <a:p>
            <a:pPr marL="457200" lvl="1" indent="0">
              <a:buNone/>
            </a:pPr>
            <a:endParaRPr lang="hu-HU" sz="32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1882070392"/>
              </p:ext>
            </p:extLst>
          </p:nvPr>
        </p:nvGraphicFramePr>
        <p:xfrm>
          <a:off x="1115616" y="3573016"/>
          <a:ext cx="7704856" cy="2839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61753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Tisztviselők jogai és kötelezettségei (11-26. cikk)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hu-HU" sz="2400" b="1" dirty="0" smtClean="0"/>
              <a:t>7. Szakmai továbbképzés </a:t>
            </a:r>
            <a:r>
              <a:rPr lang="hu-HU" sz="2400" dirty="0" smtClean="0"/>
              <a:t>elősegítése (24a. cikk)</a:t>
            </a:r>
          </a:p>
          <a:p>
            <a:pPr marL="57150" indent="0">
              <a:buNone/>
            </a:pPr>
            <a:r>
              <a:rPr lang="hu-HU" sz="2400" b="1" dirty="0" smtClean="0"/>
              <a:t>8. Megfelelő ügyintézéshez való jog részjogosítványai érvényesülnek belső személyzeti ügyintézés során is</a:t>
            </a:r>
          </a:p>
          <a:p>
            <a:pPr marL="400050"/>
            <a:r>
              <a:rPr lang="hu-HU" sz="2400" dirty="0" smtClean="0"/>
              <a:t>iratbetekintés</a:t>
            </a:r>
          </a:p>
          <a:p>
            <a:pPr marL="400050"/>
            <a:r>
              <a:rPr lang="hu-HU" sz="2400" dirty="0" smtClean="0"/>
              <a:t>indokolási kötelezettség</a:t>
            </a:r>
          </a:p>
          <a:p>
            <a:pPr marL="400050"/>
            <a:r>
              <a:rPr lang="hu-HU" sz="2400" dirty="0" smtClean="0"/>
              <a:t>aktanyilvánosság</a:t>
            </a:r>
          </a:p>
          <a:p>
            <a:pPr marL="400050"/>
            <a:r>
              <a:rPr lang="hu-HU" sz="2400" dirty="0" smtClean="0"/>
              <a:t>+ kérelemhez való jog</a:t>
            </a:r>
          </a:p>
          <a:p>
            <a:pPr marL="400050"/>
            <a:r>
              <a:rPr lang="hu-HU" sz="2400" dirty="0" smtClean="0"/>
              <a:t>+ személyi aktákra vonatkozó külön szabályok</a:t>
            </a:r>
            <a:endParaRPr lang="hu-HU" sz="2000" dirty="0" smtClean="0"/>
          </a:p>
          <a:p>
            <a:pPr marL="800100" lvl="1"/>
            <a:endParaRPr lang="hu-HU" sz="2000" dirty="0"/>
          </a:p>
          <a:p>
            <a:pPr marL="457200" lvl="1" indent="0">
              <a:buNone/>
            </a:pPr>
            <a:endParaRPr lang="hu-HU" sz="3200" dirty="0"/>
          </a:p>
        </p:txBody>
      </p:sp>
    </p:spTree>
    <p:extLst>
      <p:ext uri="{BB962C8B-B14F-4D97-AF65-F5344CB8AC3E}">
        <p14:creationId xmlns="" xmlns:p14="http://schemas.microsoft.com/office/powerpoint/2010/main" val="235694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Személyügyi kihívások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hu-HU" sz="2000" dirty="0"/>
          </a:p>
          <a:p>
            <a:pPr marL="457200" lvl="1" indent="0">
              <a:buNone/>
            </a:pPr>
            <a:endParaRPr lang="hu-HU" sz="3200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67544" y="16288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00050"/>
            <a:r>
              <a:rPr lang="en-GB" sz="2400" i="1" dirty="0" err="1"/>
              <a:t>biztosok</a:t>
            </a:r>
            <a:r>
              <a:rPr lang="en-GB" sz="2400" i="1" dirty="0"/>
              <a:t> </a:t>
            </a:r>
            <a:r>
              <a:rPr lang="en-GB" sz="2400" i="1" dirty="0" err="1"/>
              <a:t>kollégiumának</a:t>
            </a:r>
            <a:r>
              <a:rPr lang="en-GB" sz="2400" dirty="0"/>
              <a:t> </a:t>
            </a:r>
            <a:r>
              <a:rPr lang="en-GB" sz="2400" dirty="0" err="1"/>
              <a:t>tagjai</a:t>
            </a:r>
            <a:r>
              <a:rPr lang="en-GB" sz="2400" dirty="0"/>
              <a:t> </a:t>
            </a:r>
            <a:r>
              <a:rPr lang="en-GB" sz="2400" dirty="0" err="1"/>
              <a:t>döntenek</a:t>
            </a:r>
            <a:r>
              <a:rPr lang="en-GB" sz="2400" dirty="0"/>
              <a:t> </a:t>
            </a:r>
            <a:r>
              <a:rPr lang="en-GB" sz="2400" dirty="0" err="1"/>
              <a:t>ilyen</a:t>
            </a:r>
            <a:r>
              <a:rPr lang="en-GB" sz="2400" dirty="0"/>
              <a:t> </a:t>
            </a:r>
            <a:r>
              <a:rPr lang="en-GB" sz="2400" dirty="0" err="1"/>
              <a:t>ügyekben</a:t>
            </a:r>
            <a:r>
              <a:rPr lang="en-GB" sz="2400" dirty="0"/>
              <a:t>, </a:t>
            </a:r>
            <a:r>
              <a:rPr lang="en-GB" sz="2400" dirty="0" err="1"/>
              <a:t>amely</a:t>
            </a:r>
            <a:r>
              <a:rPr lang="en-GB" sz="2400" dirty="0"/>
              <a:t> </a:t>
            </a:r>
            <a:r>
              <a:rPr lang="en-GB" sz="2400" dirty="0" err="1"/>
              <a:t>azzal</a:t>
            </a:r>
            <a:r>
              <a:rPr lang="en-GB" sz="2400" dirty="0"/>
              <a:t> </a:t>
            </a:r>
            <a:r>
              <a:rPr lang="en-GB" sz="2400" dirty="0" err="1"/>
              <a:t>jár</a:t>
            </a:r>
            <a:r>
              <a:rPr lang="en-GB" sz="2400" dirty="0"/>
              <a:t> </a:t>
            </a:r>
            <a:r>
              <a:rPr lang="en-GB" sz="2400" dirty="0" err="1"/>
              <a:t>együtt</a:t>
            </a:r>
            <a:r>
              <a:rPr lang="en-GB" sz="2400" dirty="0"/>
              <a:t>, </a:t>
            </a:r>
            <a:r>
              <a:rPr lang="en-GB" sz="2400" dirty="0" err="1"/>
              <a:t>hogy</a:t>
            </a:r>
            <a:r>
              <a:rPr lang="en-GB" sz="2400" dirty="0"/>
              <a:t> </a:t>
            </a:r>
            <a:r>
              <a:rPr lang="en-GB" sz="2400" dirty="0" err="1"/>
              <a:t>az</a:t>
            </a:r>
            <a:r>
              <a:rPr lang="en-GB" sz="2400" dirty="0"/>
              <a:t> </a:t>
            </a:r>
            <a:r>
              <a:rPr lang="en-GB" sz="2400" dirty="0" err="1"/>
              <a:t>Unió</a:t>
            </a:r>
            <a:r>
              <a:rPr lang="en-GB" sz="2400" dirty="0"/>
              <a:t> </a:t>
            </a:r>
            <a:r>
              <a:rPr lang="en-GB" sz="2400" dirty="0" err="1"/>
              <a:t>érdekeinek</a:t>
            </a:r>
            <a:r>
              <a:rPr lang="en-GB" sz="2400" dirty="0"/>
              <a:t> </a:t>
            </a:r>
            <a:r>
              <a:rPr lang="en-GB" sz="2400" dirty="0" err="1"/>
              <a:t>elsődlegessége</a:t>
            </a:r>
            <a:r>
              <a:rPr lang="en-GB" sz="2400" dirty="0"/>
              <a:t> </a:t>
            </a:r>
            <a:r>
              <a:rPr lang="en-GB" sz="2400" dirty="0" err="1"/>
              <a:t>mindig</a:t>
            </a:r>
            <a:r>
              <a:rPr lang="en-GB" sz="2400" dirty="0"/>
              <a:t> </a:t>
            </a:r>
            <a:r>
              <a:rPr lang="en-GB" sz="2400" dirty="0" err="1" smtClean="0"/>
              <a:t>érvényesül</a:t>
            </a:r>
            <a:endParaRPr lang="hu-HU" sz="2400" dirty="0"/>
          </a:p>
          <a:p>
            <a:pPr marL="400050"/>
            <a:r>
              <a:rPr lang="hu-HU" sz="2400" i="1" dirty="0"/>
              <a:t>biztosi kabinetek</a:t>
            </a:r>
            <a:r>
              <a:rPr lang="hu-HU" sz="2400" dirty="0"/>
              <a:t> szerepe </a:t>
            </a:r>
            <a:r>
              <a:rPr lang="hu-HU" sz="2400" b="1" kern="0" dirty="0" smtClean="0"/>
              <a:t> </a:t>
            </a:r>
            <a:endParaRPr lang="hu-HU" sz="2000" b="0" kern="0" dirty="0" smtClean="0"/>
          </a:p>
          <a:p>
            <a:pPr lvl="1"/>
            <a:r>
              <a:rPr lang="hu-HU" sz="3200" b="0" kern="0" dirty="0" err="1" smtClean="0"/>
              <a:t>Santer</a:t>
            </a:r>
            <a:r>
              <a:rPr lang="hu-HU" sz="3200" b="0" kern="0" dirty="0" smtClean="0"/>
              <a:t> lemondása és Cresson-botrány</a:t>
            </a:r>
          </a:p>
          <a:p>
            <a:pPr lvl="1"/>
            <a:r>
              <a:rPr lang="hu-HU" sz="3200" b="0" kern="0" dirty="0" smtClean="0"/>
              <a:t>Egy tagállamhoz tartozó tagok biztosi kabinetekben</a:t>
            </a:r>
            <a:r>
              <a:rPr lang="hu-HU" sz="3200" b="0" kern="0" dirty="0"/>
              <a:t> </a:t>
            </a:r>
            <a:r>
              <a:rPr lang="hu-HU" sz="3200" b="0" kern="0" dirty="0" smtClean="0"/>
              <a:t>és átláthatatlanság</a:t>
            </a:r>
          </a:p>
          <a:p>
            <a:pPr lvl="1"/>
            <a:r>
              <a:rPr lang="hu-HU" sz="3200" b="0" kern="0" dirty="0" smtClean="0"/>
              <a:t>Versenyügyekbe való beavatkozás egyes biztosok részéről (tagállami befolyásolás)</a:t>
            </a:r>
            <a:endParaRPr lang="hu-HU" sz="3200" b="0" kern="0" dirty="0"/>
          </a:p>
        </p:txBody>
      </p:sp>
    </p:spTree>
    <p:extLst>
      <p:ext uri="{BB962C8B-B14F-4D97-AF65-F5344CB8AC3E}">
        <p14:creationId xmlns="" xmlns:p14="http://schemas.microsoft.com/office/powerpoint/2010/main" val="235694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5785</TotalTime>
  <Words>847</Words>
  <Application>Microsoft Office PowerPoint</Application>
  <PresentationFormat>Diavetítés a képernyőre (4:3 oldalarány)</PresentationFormat>
  <Paragraphs>87</Paragraphs>
  <Slides>11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Alapértelmezett terv</vt:lpstr>
      <vt:lpstr>Az EU közjogi alapjai Uniós közszolgálat</vt:lpstr>
      <vt:lpstr>Uniós közszolgálati jog?</vt:lpstr>
      <vt:lpstr>Tisztviselők jogai és kötelezettségei (11-26. cikk)</vt:lpstr>
      <vt:lpstr>Tisztviselők jogai  és kötelezettségei (11-26. cikk) </vt:lpstr>
      <vt:lpstr>Tisztviselők jogai és kötelezettségei (11-26. cikk)</vt:lpstr>
      <vt:lpstr>Tisztviselők jogai és kötelezettségei (11-26. cikk)</vt:lpstr>
      <vt:lpstr>Tisztviselők jogai és kötelezettségei (11-26. cikk)</vt:lpstr>
      <vt:lpstr>Tisztviselők jogai és kötelezettségei (11-26. cikk)</vt:lpstr>
      <vt:lpstr>Személyügyi kihívások</vt:lpstr>
      <vt:lpstr>Személyügyi reformok I.</vt:lpstr>
      <vt:lpstr>Személyügyi reformok II.</vt:lpstr>
    </vt:vector>
  </TitlesOfParts>
  <Company>ZMNE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kovacsr</dc:creator>
  <cp:lastModifiedBy>Windows-felhasználó</cp:lastModifiedBy>
  <cp:revision>404</cp:revision>
  <cp:lastPrinted>2014-08-19T15:08:03Z</cp:lastPrinted>
  <dcterms:created xsi:type="dcterms:W3CDTF">2012-01-05T15:33:58Z</dcterms:created>
  <dcterms:modified xsi:type="dcterms:W3CDTF">2019-05-12T19:56:40Z</dcterms:modified>
</cp:coreProperties>
</file>